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drawings/drawing1.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drawings/drawing3.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8" r:id="rId3"/>
  </p:sldMasterIdLst>
  <p:notesMasterIdLst>
    <p:notesMasterId r:id="rId45"/>
  </p:notesMasterIdLst>
  <p:sldIdLst>
    <p:sldId id="449" r:id="rId4"/>
    <p:sldId id="418"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44" r:id="rId22"/>
    <p:sldId id="446" r:id="rId23"/>
    <p:sldId id="440" r:id="rId24"/>
    <p:sldId id="442" r:id="rId25"/>
    <p:sldId id="473" r:id="rId26"/>
    <p:sldId id="450" r:id="rId27"/>
    <p:sldId id="451" r:id="rId28"/>
    <p:sldId id="453" r:id="rId29"/>
    <p:sldId id="454" r:id="rId30"/>
    <p:sldId id="455" r:id="rId31"/>
    <p:sldId id="456" r:id="rId32"/>
    <p:sldId id="457" r:id="rId33"/>
    <p:sldId id="458" r:id="rId34"/>
    <p:sldId id="459" r:id="rId35"/>
    <p:sldId id="460" r:id="rId36"/>
    <p:sldId id="462" r:id="rId37"/>
    <p:sldId id="466" r:id="rId38"/>
    <p:sldId id="467" r:id="rId39"/>
    <p:sldId id="468" r:id="rId40"/>
    <p:sldId id="469" r:id="rId41"/>
    <p:sldId id="470" r:id="rId42"/>
    <p:sldId id="471" r:id="rId43"/>
    <p:sldId id="44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Anne" initials="LA" lastIdx="6" clrIdx="0">
    <p:extLst>
      <p:ext uri="{19B8F6BF-5375-455C-9EA6-DF929625EA0E}">
        <p15:presenceInfo xmlns:p15="http://schemas.microsoft.com/office/powerpoint/2012/main" userId="S-1-5-21-2338163137-2684688362-157462135-81058" providerId="AD"/>
      </p:ext>
    </p:extLst>
  </p:cmAuthor>
  <p:cmAuthor id="2" name="Taglieri, Jeremy" initials="TJ" lastIdx="24" clrIdx="1">
    <p:extLst>
      <p:ext uri="{19B8F6BF-5375-455C-9EA6-DF929625EA0E}">
        <p15:presenceInfo xmlns:p15="http://schemas.microsoft.com/office/powerpoint/2012/main" userId="S-1-5-21-2338163137-2684688362-157462135-83406" providerId="AD"/>
      </p:ext>
    </p:extLst>
  </p:cmAuthor>
  <p:cmAuthor id="3" name="Zweimueller, Sally" initials="ZS" lastIdx="1" clrIdx="2">
    <p:extLst>
      <p:ext uri="{19B8F6BF-5375-455C-9EA6-DF929625EA0E}">
        <p15:presenceInfo xmlns:p15="http://schemas.microsoft.com/office/powerpoint/2012/main" userId="S-1-5-21-2338163137-2684688362-157462135-26562" providerId="AD"/>
      </p:ext>
    </p:extLst>
  </p:cmAuthor>
  <p:cmAuthor id="4" name="HP" initials="H" lastIdx="0" clrIdx="3">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2987" autoAdjust="0"/>
  </p:normalViewPr>
  <p:slideViewPr>
    <p:cSldViewPr snapToGrid="0">
      <p:cViewPr varScale="1">
        <p:scale>
          <a:sx n="64" d="100"/>
          <a:sy n="64" d="100"/>
        </p:scale>
        <p:origin x="654"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1.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3.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3204353083434096E-2"/>
          <c:w val="0.96616035172886816"/>
          <c:h val="0.85029829856515837"/>
        </c:manualLayout>
      </c:layout>
      <c:lineChart>
        <c:grouping val="standard"/>
        <c:varyColors val="0"/>
        <c:ser>
          <c:idx val="0"/>
          <c:order val="0"/>
          <c:tx>
            <c:strRef>
              <c:f>Sheet1!$B$1</c:f>
              <c:strCache>
                <c:ptCount val="1"/>
                <c:pt idx="0">
                  <c:v>Series 1</c:v>
                </c:pt>
              </c:strCache>
            </c:strRef>
          </c:tx>
          <c:spPr>
            <a:ln w="63500" cap="rnd">
              <a:solidFill>
                <a:srgbClr val="177858"/>
              </a:solidFill>
              <a:round/>
            </a:ln>
            <a:effectLst/>
          </c:spPr>
          <c:marker>
            <c:symbol val="circle"/>
            <c:size val="5"/>
            <c:spPr>
              <a:solidFill>
                <a:srgbClr val="177858"/>
              </a:solidFill>
              <a:ln w="63500" cap="rnd">
                <a:solidFill>
                  <a:srgbClr val="177858"/>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 2006</c:v>
                </c:pt>
                <c:pt idx="1">
                  <c:v>EDSB 2011-2012</c:v>
                </c:pt>
                <c:pt idx="2">
                  <c:v>EDSB 2017-2018</c:v>
                </c:pt>
              </c:strCache>
            </c:strRef>
          </c:cat>
          <c:val>
            <c:numRef>
              <c:f>Sheet1!$B$2:$B$4</c:f>
              <c:numCache>
                <c:formatCode>General</c:formatCode>
                <c:ptCount val="3"/>
                <c:pt idx="0">
                  <c:v>25</c:v>
                </c:pt>
                <c:pt idx="1">
                  <c:v>80</c:v>
                </c:pt>
                <c:pt idx="2">
                  <c:v>92</c:v>
                </c:pt>
              </c:numCache>
            </c:numRef>
          </c:val>
          <c:smooth val="0"/>
          <c:extLst>
            <c:ext xmlns:c16="http://schemas.microsoft.com/office/drawing/2014/chart" uri="{C3380CC4-5D6E-409C-BE32-E72D297353CC}">
              <c16:uniqueId val="{00000000-B276-495B-B33D-ADA42D9D189E}"/>
            </c:ext>
          </c:extLst>
        </c:ser>
        <c:dLbls>
          <c:dLblPos val="t"/>
          <c:showLegendKey val="0"/>
          <c:showVal val="1"/>
          <c:showCatName val="0"/>
          <c:showSerName val="0"/>
          <c:showPercent val="0"/>
          <c:showBubbleSize val="0"/>
        </c:dLbls>
        <c:marker val="1"/>
        <c:smooth val="0"/>
        <c:axId val="198755608"/>
        <c:axId val="198751688"/>
      </c:lineChart>
      <c:catAx>
        <c:axId val="198755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198751688"/>
        <c:crosses val="autoZero"/>
        <c:auto val="1"/>
        <c:lblAlgn val="ctr"/>
        <c:lblOffset val="100"/>
        <c:noMultiLvlLbl val="0"/>
      </c:catAx>
      <c:valAx>
        <c:axId val="198751688"/>
        <c:scaling>
          <c:orientation val="minMax"/>
          <c:max val="100"/>
        </c:scaling>
        <c:delete val="1"/>
        <c:axPos val="l"/>
        <c:numFmt formatCode="General" sourceLinked="1"/>
        <c:majorTickMark val="out"/>
        <c:minorTickMark val="none"/>
        <c:tickLblPos val="nextTo"/>
        <c:crossAx val="198755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38145231847E-2"/>
          <c:y val="1.1789404908889177E-3"/>
          <c:w val="0.96616035172886816"/>
          <c:h val="0.78043554500775869"/>
        </c:manualLayout>
      </c:layout>
      <c:barChart>
        <c:barDir val="col"/>
        <c:grouping val="clustered"/>
        <c:varyColors val="0"/>
        <c:ser>
          <c:idx val="0"/>
          <c:order val="0"/>
          <c:tx>
            <c:strRef>
              <c:f>Sheet1!$B$1</c:f>
              <c:strCache>
                <c:ptCount val="1"/>
                <c:pt idx="0">
                  <c:v>Series 1</c:v>
                </c:pt>
              </c:strCache>
            </c:strRef>
          </c:tx>
          <c:spPr>
            <a:solidFill>
              <a:srgbClr val="0E97D0">
                <a:lumMod val="60000"/>
                <a:lumOff val="40000"/>
              </a:srgbClr>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177858"/>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26CC-4A7D-9BE2-A15B35EF9779}"/>
              </c:ext>
            </c:extLst>
          </c:dPt>
          <c:dPt>
            <c:idx val="2"/>
            <c:invertIfNegative val="0"/>
            <c:bubble3D val="0"/>
            <c:spPr>
              <a:solidFill>
                <a:srgbClr val="0E97D0">
                  <a:lumMod val="60000"/>
                  <a:lumOff val="40000"/>
                </a:srgbClr>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26CC-4A7D-9BE2-A15B35EF9779}"/>
              </c:ext>
            </c:extLst>
          </c:dPt>
          <c:dLbls>
            <c:dLbl>
              <c:idx val="7"/>
              <c:tx>
                <c:rich>
                  <a:bodyPr/>
                  <a:lstStyle/>
                  <a:p>
                    <a:r>
                      <a:rPr lang="en-US"/>
                      <a:t>&lt;1</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26CC-4A7D-9BE2-A15B35EF97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N'importe quelle CTA</c:v>
                </c:pt>
                <c:pt idx="1">
                  <c:v>Comprimés de Quinine </c:v>
                </c:pt>
                <c:pt idx="2">
                  <c:v>Chloroquine</c:v>
                </c:pt>
                <c:pt idx="3">
                  <c:v>Quinine par injection/IV</c:v>
                </c:pt>
                <c:pt idx="4">
                  <c:v>Autre antipaludique</c:v>
                </c:pt>
                <c:pt idx="5">
                  <c:v>Artésunate par injection/IV</c:v>
                </c:pt>
                <c:pt idx="6">
                  <c:v>SP/Fansidar</c:v>
                </c:pt>
                <c:pt idx="7">
                  <c:v>Amodi-aquine</c:v>
                </c:pt>
              </c:strCache>
            </c:strRef>
          </c:cat>
          <c:val>
            <c:numRef>
              <c:f>Sheet1!$B$2:$B$9</c:f>
              <c:numCache>
                <c:formatCode>General</c:formatCode>
                <c:ptCount val="8"/>
                <c:pt idx="0">
                  <c:v>37</c:v>
                </c:pt>
                <c:pt idx="1">
                  <c:v>20</c:v>
                </c:pt>
                <c:pt idx="2">
                  <c:v>19</c:v>
                </c:pt>
                <c:pt idx="3">
                  <c:v>17</c:v>
                </c:pt>
                <c:pt idx="4">
                  <c:v>10</c:v>
                </c:pt>
                <c:pt idx="5">
                  <c:v>4</c:v>
                </c:pt>
                <c:pt idx="6">
                  <c:v>2</c:v>
                </c:pt>
                <c:pt idx="7">
                  <c:v>0.4</c:v>
                </c:pt>
              </c:numCache>
            </c:numRef>
          </c:val>
          <c:extLst>
            <c:ext xmlns:c16="http://schemas.microsoft.com/office/drawing/2014/chart" uri="{C3380CC4-5D6E-409C-BE32-E72D297353CC}">
              <c16:uniqueId val="{00000004-26CC-4A7D-9BE2-A15B35EF9779}"/>
            </c:ext>
          </c:extLst>
        </c:ser>
        <c:dLbls>
          <c:dLblPos val="outEnd"/>
          <c:showLegendKey val="0"/>
          <c:showVal val="1"/>
          <c:showCatName val="0"/>
          <c:showSerName val="0"/>
          <c:showPercent val="0"/>
          <c:showBubbleSize val="0"/>
        </c:dLbls>
        <c:gapWidth val="100"/>
        <c:axId val="302884408"/>
        <c:axId val="302883232"/>
      </c:barChart>
      <c:catAx>
        <c:axId val="302884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302883232"/>
        <c:crosses val="autoZero"/>
        <c:auto val="1"/>
        <c:lblAlgn val="ctr"/>
        <c:lblOffset val="100"/>
        <c:noMultiLvlLbl val="0"/>
      </c:catAx>
      <c:valAx>
        <c:axId val="302883232"/>
        <c:scaling>
          <c:orientation val="minMax"/>
          <c:max val="100"/>
        </c:scaling>
        <c:delete val="1"/>
        <c:axPos val="l"/>
        <c:numFmt formatCode="General" sourceLinked="1"/>
        <c:majorTickMark val="out"/>
        <c:minorTickMark val="none"/>
        <c:tickLblPos val="nextTo"/>
        <c:crossAx val="30288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8041112454655382E-2"/>
          <c:w val="0.96616035172886816"/>
          <c:h val="0.80440944881889764"/>
        </c:manualLayout>
      </c:layout>
      <c:barChart>
        <c:barDir val="col"/>
        <c:grouping val="clustered"/>
        <c:varyColors val="0"/>
        <c:ser>
          <c:idx val="0"/>
          <c:order val="0"/>
          <c:tx>
            <c:strRef>
              <c:f>Sheet1!$B$1</c:f>
              <c:strCache>
                <c:ptCount val="1"/>
                <c:pt idx="0">
                  <c:v>Series 1</c:v>
                </c:pt>
              </c:strCache>
            </c:strRef>
          </c:tx>
          <c:spPr>
            <a:solidFill>
              <a:srgbClr val="F07F09"/>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F07F09"/>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6FE0-4F0D-A720-7BF2B9ECEC3F}"/>
              </c:ext>
            </c:extLst>
          </c:dPt>
          <c:dPt>
            <c:idx val="2"/>
            <c:invertIfNegative val="0"/>
            <c:bubble3D val="0"/>
            <c:spPr>
              <a:solidFill>
                <a:srgbClr val="F07F09"/>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6FE0-4F0D-A720-7BF2B9ECEC3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Paludisme                           (Test de Diagnostic Rapide)</c:v>
                </c:pt>
                <c:pt idx="1">
                  <c:v>Paludisme                     (Microscopie)</c:v>
                </c:pt>
                <c:pt idx="2">
                  <c:v>Anémie                          (Dosage de l'hémoglobine)</c:v>
                </c:pt>
              </c:strCache>
            </c:strRef>
          </c:cat>
          <c:val>
            <c:numRef>
              <c:f>Sheet1!$B$2:$B$4</c:f>
              <c:numCache>
                <c:formatCode>General</c:formatCode>
                <c:ptCount val="3"/>
                <c:pt idx="0">
                  <c:v>98</c:v>
                </c:pt>
                <c:pt idx="1">
                  <c:v>93</c:v>
                </c:pt>
                <c:pt idx="2">
                  <c:v>98</c:v>
                </c:pt>
              </c:numCache>
            </c:numRef>
          </c:val>
          <c:extLst>
            <c:ext xmlns:c16="http://schemas.microsoft.com/office/drawing/2014/chart" uri="{C3380CC4-5D6E-409C-BE32-E72D297353CC}">
              <c16:uniqueId val="{00000004-6FE0-4F0D-A720-7BF2B9ECEC3F}"/>
            </c:ext>
          </c:extLst>
        </c:ser>
        <c:dLbls>
          <c:dLblPos val="outEnd"/>
          <c:showLegendKey val="0"/>
          <c:showVal val="1"/>
          <c:showCatName val="0"/>
          <c:showSerName val="0"/>
          <c:showPercent val="0"/>
          <c:showBubbleSize val="0"/>
        </c:dLbls>
        <c:gapWidth val="100"/>
        <c:axId val="302882448"/>
        <c:axId val="302884016"/>
      </c:barChart>
      <c:catAx>
        <c:axId val="302882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2884016"/>
        <c:crosses val="autoZero"/>
        <c:auto val="1"/>
        <c:lblAlgn val="ctr"/>
        <c:lblOffset val="100"/>
        <c:noMultiLvlLbl val="0"/>
      </c:catAx>
      <c:valAx>
        <c:axId val="302884016"/>
        <c:scaling>
          <c:orientation val="minMax"/>
          <c:max val="100"/>
          <c:min val="0"/>
        </c:scaling>
        <c:delete val="1"/>
        <c:axPos val="l"/>
        <c:numFmt formatCode="General" sourceLinked="1"/>
        <c:majorTickMark val="out"/>
        <c:minorTickMark val="none"/>
        <c:tickLblPos val="nextTo"/>
        <c:crossAx val="30288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1.1167497785586041E-3"/>
          <c:w val="0.96616035172886816"/>
          <c:h val="0.85271313428891604"/>
        </c:manualLayout>
      </c:layout>
      <c:barChart>
        <c:barDir val="col"/>
        <c:grouping val="clustered"/>
        <c:varyColors val="0"/>
        <c:ser>
          <c:idx val="0"/>
          <c:order val="0"/>
          <c:tx>
            <c:strRef>
              <c:f>Sheet1!$B$1</c:f>
              <c:strCache>
                <c:ptCount val="1"/>
                <c:pt idx="0">
                  <c:v>Series 1</c:v>
                </c:pt>
              </c:strCache>
            </c:strRef>
          </c:tx>
          <c:spPr>
            <a:solidFill>
              <a:srgbClr val="177858">
                <a:lumMod val="60000"/>
                <a:lumOff val="40000"/>
              </a:srgbClr>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177858"/>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9F84-4EEF-87B9-143C0818C2DE}"/>
              </c:ext>
            </c:extLst>
          </c:dPt>
          <c:dPt>
            <c:idx val="2"/>
            <c:invertIfNegative val="0"/>
            <c:bubble3D val="0"/>
            <c:spPr>
              <a:solidFill>
                <a:srgbClr val="177858">
                  <a:lumMod val="60000"/>
                  <a:lumOff val="40000"/>
                </a:srgbClr>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9F84-4EEF-87B9-143C0818C2D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Ensemble</c:v>
                </c:pt>
                <c:pt idx="1">
                  <c:v>6-8</c:v>
                </c:pt>
                <c:pt idx="2">
                  <c:v>9-11</c:v>
                </c:pt>
                <c:pt idx="3">
                  <c:v>12-17</c:v>
                </c:pt>
                <c:pt idx="4">
                  <c:v>18-23</c:v>
                </c:pt>
                <c:pt idx="5">
                  <c:v>24-35</c:v>
                </c:pt>
                <c:pt idx="6">
                  <c:v>36-47</c:v>
                </c:pt>
                <c:pt idx="7">
                  <c:v>48-59</c:v>
                </c:pt>
              </c:strCache>
            </c:strRef>
          </c:cat>
          <c:val>
            <c:numRef>
              <c:f>Sheet1!$B$2:$B$9</c:f>
              <c:numCache>
                <c:formatCode>General</c:formatCode>
                <c:ptCount val="8"/>
                <c:pt idx="0">
                  <c:v>9</c:v>
                </c:pt>
                <c:pt idx="1">
                  <c:v>12</c:v>
                </c:pt>
                <c:pt idx="2">
                  <c:v>11</c:v>
                </c:pt>
                <c:pt idx="3">
                  <c:v>12</c:v>
                </c:pt>
                <c:pt idx="4">
                  <c:v>11</c:v>
                </c:pt>
                <c:pt idx="5">
                  <c:v>8</c:v>
                </c:pt>
                <c:pt idx="6">
                  <c:v>8</c:v>
                </c:pt>
                <c:pt idx="7">
                  <c:v>5</c:v>
                </c:pt>
              </c:numCache>
            </c:numRef>
          </c:val>
          <c:extLst>
            <c:ext xmlns:c16="http://schemas.microsoft.com/office/drawing/2014/chart" uri="{C3380CC4-5D6E-409C-BE32-E72D297353CC}">
              <c16:uniqueId val="{00000004-9F84-4EEF-87B9-143C0818C2DE}"/>
            </c:ext>
          </c:extLst>
        </c:ser>
        <c:dLbls>
          <c:dLblPos val="outEnd"/>
          <c:showLegendKey val="0"/>
          <c:showVal val="1"/>
          <c:showCatName val="0"/>
          <c:showSerName val="0"/>
          <c:showPercent val="0"/>
          <c:showBubbleSize val="0"/>
        </c:dLbls>
        <c:gapWidth val="100"/>
        <c:axId val="302885192"/>
        <c:axId val="302885976"/>
      </c:barChart>
      <c:catAx>
        <c:axId val="302885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2885976"/>
        <c:crosses val="autoZero"/>
        <c:auto val="1"/>
        <c:lblAlgn val="ctr"/>
        <c:lblOffset val="100"/>
        <c:noMultiLvlLbl val="0"/>
      </c:catAx>
      <c:valAx>
        <c:axId val="302885976"/>
        <c:scaling>
          <c:orientation val="minMax"/>
          <c:max val="100"/>
        </c:scaling>
        <c:delete val="1"/>
        <c:axPos val="l"/>
        <c:numFmt formatCode="General" sourceLinked="1"/>
        <c:majorTickMark val="out"/>
        <c:minorTickMark val="none"/>
        <c:tickLblPos val="nextTo"/>
        <c:crossAx val="302885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2.4183796856106408E-3"/>
          <c:w val="0.96616035172886816"/>
          <c:h val="0.90604175989488622"/>
        </c:manualLayout>
      </c:layout>
      <c:barChart>
        <c:barDir val="col"/>
        <c:grouping val="clustered"/>
        <c:varyColors val="0"/>
        <c:ser>
          <c:idx val="0"/>
          <c:order val="0"/>
          <c:tx>
            <c:strRef>
              <c:f>Sheet1!$B$1</c:f>
              <c:strCache>
                <c:ptCount val="1"/>
                <c:pt idx="0">
                  <c:v>Series 1</c:v>
                </c:pt>
              </c:strCache>
            </c:strRef>
          </c:tx>
          <c:spPr>
            <a:solidFill>
              <a:srgbClr val="177858"/>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177858"/>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2809-45BE-B5C8-B53940D15367}"/>
              </c:ext>
            </c:extLst>
          </c:dPt>
          <c:dPt>
            <c:idx val="1"/>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2809-45BE-B5C8-B53940D15367}"/>
              </c:ext>
            </c:extLst>
          </c:dPt>
          <c:dPt>
            <c:idx val="2"/>
            <c:invertIfNegative val="0"/>
            <c:bubble3D val="0"/>
            <c:spPr>
              <a:solidFill>
                <a:srgbClr val="FBD017"/>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2809-45BE-B5C8-B53940D1536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General</c:formatCode>
                <c:ptCount val="3"/>
                <c:pt idx="0">
                  <c:v>39</c:v>
                </c:pt>
                <c:pt idx="1">
                  <c:v>32</c:v>
                </c:pt>
                <c:pt idx="2">
                  <c:v>43</c:v>
                </c:pt>
              </c:numCache>
            </c:numRef>
          </c:val>
          <c:extLst>
            <c:ext xmlns:c16="http://schemas.microsoft.com/office/drawing/2014/chart" uri="{C3380CC4-5D6E-409C-BE32-E72D297353CC}">
              <c16:uniqueId val="{00000006-2809-45BE-B5C8-B53940D15367}"/>
            </c:ext>
          </c:extLst>
        </c:ser>
        <c:dLbls>
          <c:dLblPos val="outEnd"/>
          <c:showLegendKey val="0"/>
          <c:showVal val="1"/>
          <c:showCatName val="0"/>
          <c:showSerName val="0"/>
          <c:showPercent val="0"/>
          <c:showBubbleSize val="0"/>
        </c:dLbls>
        <c:gapWidth val="100"/>
        <c:axId val="302889112"/>
        <c:axId val="302888328"/>
      </c:barChart>
      <c:catAx>
        <c:axId val="302889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2888328"/>
        <c:crosses val="autoZero"/>
        <c:auto val="1"/>
        <c:lblAlgn val="ctr"/>
        <c:lblOffset val="100"/>
        <c:noMultiLvlLbl val="0"/>
      </c:catAx>
      <c:valAx>
        <c:axId val="302888328"/>
        <c:scaling>
          <c:orientation val="minMax"/>
          <c:max val="100"/>
        </c:scaling>
        <c:delete val="1"/>
        <c:axPos val="l"/>
        <c:numFmt formatCode="General" sourceLinked="1"/>
        <c:majorTickMark val="out"/>
        <c:minorTickMark val="none"/>
        <c:tickLblPos val="nextTo"/>
        <c:crossAx val="302889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601704006371692"/>
          <c:w val="0.96616035172886816"/>
          <c:h val="0.67659751116358335"/>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3B68-4B94-BAB5-6A254653F323}"/>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3B68-4B94-BAB5-6A254653F3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Utilisant des condoms</c:v>
                </c:pt>
                <c:pt idx="1">
                  <c:v>Limitant les rapports sexuels à un seul partenaire qui n'est pas infecté</c:v>
                </c:pt>
                <c:pt idx="2">
                  <c:v>Utilisant des condoms et limitant les rapports sexuels à un seul partenaire qui n'est pas infecté</c:v>
                </c:pt>
              </c:strCache>
            </c:strRef>
          </c:cat>
          <c:val>
            <c:numRef>
              <c:f>Sheet1!$B$2:$B$4</c:f>
              <c:numCache>
                <c:formatCode>General</c:formatCode>
                <c:ptCount val="3"/>
                <c:pt idx="0">
                  <c:v>72</c:v>
                </c:pt>
                <c:pt idx="1">
                  <c:v>80</c:v>
                </c:pt>
                <c:pt idx="2">
                  <c:v>68</c:v>
                </c:pt>
              </c:numCache>
            </c:numRef>
          </c:val>
          <c:extLst>
            <c:ext xmlns:c16="http://schemas.microsoft.com/office/drawing/2014/chart" uri="{C3380CC4-5D6E-409C-BE32-E72D297353CC}">
              <c16:uniqueId val="{00000004-3B68-4B94-BAB5-6A254653F323}"/>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Utilisant des condoms</c:v>
                </c:pt>
                <c:pt idx="1">
                  <c:v>Limitant les rapports sexuels à un seul partenaire qui n'est pas infecté</c:v>
                </c:pt>
                <c:pt idx="2">
                  <c:v>Utilisant des condoms et limitant les rapports sexuels à un seul partenaire qui n'est pas infecté</c:v>
                </c:pt>
              </c:strCache>
            </c:strRef>
          </c:cat>
          <c:val>
            <c:numRef>
              <c:f>Sheet1!$C$2:$C$4</c:f>
              <c:numCache>
                <c:formatCode>General</c:formatCode>
                <c:ptCount val="3"/>
                <c:pt idx="0">
                  <c:v>74</c:v>
                </c:pt>
                <c:pt idx="1">
                  <c:v>80</c:v>
                </c:pt>
                <c:pt idx="2">
                  <c:v>70</c:v>
                </c:pt>
              </c:numCache>
            </c:numRef>
          </c:val>
          <c:extLst>
            <c:ext xmlns:c16="http://schemas.microsoft.com/office/drawing/2014/chart" uri="{C3380CC4-5D6E-409C-BE32-E72D297353CC}">
              <c16:uniqueId val="{00000005-3B68-4B94-BAB5-6A254653F323}"/>
            </c:ext>
          </c:extLst>
        </c:ser>
        <c:dLbls>
          <c:dLblPos val="outEnd"/>
          <c:showLegendKey val="0"/>
          <c:showVal val="1"/>
          <c:showCatName val="0"/>
          <c:showSerName val="0"/>
          <c:showPercent val="0"/>
          <c:showBubbleSize val="0"/>
        </c:dLbls>
        <c:gapWidth val="200"/>
        <c:axId val="418702648"/>
        <c:axId val="418703040"/>
      </c:barChart>
      <c:catAx>
        <c:axId val="418702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18703040"/>
        <c:crosses val="autoZero"/>
        <c:auto val="1"/>
        <c:lblAlgn val="ctr"/>
        <c:lblOffset val="100"/>
        <c:noMultiLvlLbl val="0"/>
      </c:catAx>
      <c:valAx>
        <c:axId val="418703040"/>
        <c:scaling>
          <c:orientation val="minMax"/>
          <c:max val="100"/>
        </c:scaling>
        <c:delete val="1"/>
        <c:axPos val="l"/>
        <c:numFmt formatCode="General" sourceLinked="1"/>
        <c:majorTickMark val="out"/>
        <c:minorTickMark val="none"/>
        <c:tickLblPos val="nextTo"/>
        <c:crossAx val="418702648"/>
        <c:crosses val="autoZero"/>
        <c:crossBetween val="between"/>
      </c:valAx>
      <c:spPr>
        <a:noFill/>
        <a:ln>
          <a:noFill/>
        </a:ln>
        <a:effectLst/>
      </c:spPr>
    </c:plotArea>
    <c:legend>
      <c:legendPos val="t"/>
      <c:layout>
        <c:manualLayout>
          <c:xMode val="edge"/>
          <c:yMode val="edge"/>
          <c:x val="0.36083737970253721"/>
          <c:y val="3.8587467762753312E-2"/>
          <c:w val="0.27832513123359581"/>
          <c:h val="7.14001842475626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1400334798812"/>
          <c:y val="0"/>
          <c:w val="0.46943574687617529"/>
          <c:h val="1"/>
        </c:manualLayout>
      </c:layout>
      <c:barChart>
        <c:barDir val="bar"/>
        <c:grouping val="clustered"/>
        <c:varyColors val="0"/>
        <c:ser>
          <c:idx val="0"/>
          <c:order val="0"/>
          <c:tx>
            <c:strRef>
              <c:f>Sheet1!$B$1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Connaissance complète*</c:v>
                </c:pt>
                <c:pt idx="1">
                  <c:v>Une personne paraissant en bonne santé peut avoir le VIH</c:v>
                </c:pt>
                <c:pt idx="2">
                  <c:v>Le VIH ne peut pas être transmis par des moyens surnaturels</c:v>
                </c:pt>
                <c:pt idx="3">
                  <c:v>Le VIH ne peut pas être transmis par des piqûres de moustiques</c:v>
                </c:pt>
                <c:pt idx="4">
                  <c:v>Une personne ne peut pas être infectée en partageant les repas avec une personne ayant le VIH</c:v>
                </c:pt>
              </c:strCache>
            </c:strRef>
          </c:cat>
          <c:val>
            <c:numRef>
              <c:f>Sheet1!$B$2:$B$6</c:f>
              <c:numCache>
                <c:formatCode>General</c:formatCode>
                <c:ptCount val="5"/>
                <c:pt idx="0">
                  <c:v>22</c:v>
                </c:pt>
                <c:pt idx="1">
                  <c:v>76</c:v>
                </c:pt>
                <c:pt idx="2">
                  <c:v>48</c:v>
                </c:pt>
                <c:pt idx="3">
                  <c:v>45</c:v>
                </c:pt>
                <c:pt idx="4">
                  <c:v>53</c:v>
                </c:pt>
              </c:numCache>
            </c:numRef>
          </c:val>
          <c:extLst>
            <c:ext xmlns:c16="http://schemas.microsoft.com/office/drawing/2014/chart" uri="{C3380CC4-5D6E-409C-BE32-E72D297353CC}">
              <c16:uniqueId val="{00000000-F905-48DC-B7EA-854E51E18EB7}"/>
            </c:ext>
          </c:extLst>
        </c:ser>
        <c:ser>
          <c:idx val="1"/>
          <c:order val="1"/>
          <c:tx>
            <c:strRef>
              <c:f>Sheet1!$C$1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Connaissance complète*</c:v>
                </c:pt>
                <c:pt idx="1">
                  <c:v>Une personne paraissant en bonne santé peut avoir le VIH</c:v>
                </c:pt>
                <c:pt idx="2">
                  <c:v>Le VIH ne peut pas être transmis par des moyens surnaturels</c:v>
                </c:pt>
                <c:pt idx="3">
                  <c:v>Le VIH ne peut pas être transmis par des piqûres de moustiques</c:v>
                </c:pt>
                <c:pt idx="4">
                  <c:v>Une personne ne peut pas être infectée en partageant les repas avec une personne ayant le VIH</c:v>
                </c:pt>
              </c:strCache>
            </c:strRef>
          </c:cat>
          <c:val>
            <c:numRef>
              <c:f>Sheet1!$C$2:$C$6</c:f>
              <c:numCache>
                <c:formatCode>General</c:formatCode>
                <c:ptCount val="5"/>
                <c:pt idx="0">
                  <c:v>16</c:v>
                </c:pt>
                <c:pt idx="1">
                  <c:v>69</c:v>
                </c:pt>
                <c:pt idx="2">
                  <c:v>36</c:v>
                </c:pt>
                <c:pt idx="3">
                  <c:v>40</c:v>
                </c:pt>
                <c:pt idx="4">
                  <c:v>42</c:v>
                </c:pt>
              </c:numCache>
            </c:numRef>
          </c:val>
          <c:extLst>
            <c:ext xmlns:c16="http://schemas.microsoft.com/office/drawing/2014/chart" uri="{C3380CC4-5D6E-409C-BE32-E72D297353CC}">
              <c16:uniqueId val="{00000001-F905-48DC-B7EA-854E51E18EB7}"/>
            </c:ext>
          </c:extLst>
        </c:ser>
        <c:dLbls>
          <c:showLegendKey val="0"/>
          <c:showVal val="0"/>
          <c:showCatName val="0"/>
          <c:showSerName val="0"/>
          <c:showPercent val="0"/>
          <c:showBubbleSize val="0"/>
        </c:dLbls>
        <c:gapWidth val="200"/>
        <c:axId val="418706960"/>
        <c:axId val="418701864"/>
      </c:barChart>
      <c:catAx>
        <c:axId val="41870696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18701864"/>
        <c:crosses val="autoZero"/>
        <c:auto val="1"/>
        <c:lblAlgn val="ctr"/>
        <c:lblOffset val="100"/>
        <c:noMultiLvlLbl val="0"/>
      </c:catAx>
      <c:valAx>
        <c:axId val="418701864"/>
        <c:scaling>
          <c:orientation val="minMax"/>
          <c:max val="100"/>
        </c:scaling>
        <c:delete val="1"/>
        <c:axPos val="b"/>
        <c:numFmt formatCode="General" sourceLinked="1"/>
        <c:majorTickMark val="none"/>
        <c:minorTickMark val="none"/>
        <c:tickLblPos val="nextTo"/>
        <c:crossAx val="418706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E46C-4268-8C34-D96924BE578D}"/>
              </c:ext>
            </c:extLst>
          </c:dPt>
          <c:dPt>
            <c:idx val="2"/>
            <c:invertIfNegative val="0"/>
            <c:bubble3D val="0"/>
            <c:extLst>
              <c:ext xmlns:c16="http://schemas.microsoft.com/office/drawing/2014/chart" uri="{C3380CC4-5D6E-409C-BE32-E72D297353CC}">
                <c16:uniqueId val="{00000001-E46C-4268-8C34-D96924BE578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Le VIH peut être transmis pendant la grossesse, l'accouchement, et l'allaitement</c:v>
                </c:pt>
                <c:pt idx="1">
                  <c:v>Le risque de TME peut être réduit par la prise de méidcaments spéciaux par la mère</c:v>
                </c:pt>
              </c:strCache>
            </c:strRef>
          </c:cat>
          <c:val>
            <c:numRef>
              <c:f>Sheet1!$B$2:$B$3</c:f>
              <c:numCache>
                <c:formatCode>General</c:formatCode>
                <c:ptCount val="2"/>
                <c:pt idx="0">
                  <c:v>66</c:v>
                </c:pt>
                <c:pt idx="1">
                  <c:v>54</c:v>
                </c:pt>
              </c:numCache>
            </c:numRef>
          </c:val>
          <c:extLst>
            <c:ext xmlns:c16="http://schemas.microsoft.com/office/drawing/2014/chart" uri="{C3380CC4-5D6E-409C-BE32-E72D297353CC}">
              <c16:uniqueId val="{00000002-E46C-4268-8C34-D96924BE578D}"/>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Le VIH peut être transmis pendant la grossesse, l'accouchement, et l'allaitement</c:v>
                </c:pt>
                <c:pt idx="1">
                  <c:v>Le risque de TME peut être réduit par la prise de méidcaments spéciaux par la mère</c:v>
                </c:pt>
              </c:strCache>
            </c:strRef>
          </c:cat>
          <c:val>
            <c:numRef>
              <c:f>Sheet1!$C$2:$C$3</c:f>
              <c:numCache>
                <c:formatCode>General</c:formatCode>
                <c:ptCount val="2"/>
                <c:pt idx="0">
                  <c:v>46</c:v>
                </c:pt>
                <c:pt idx="1">
                  <c:v>46</c:v>
                </c:pt>
              </c:numCache>
            </c:numRef>
          </c:val>
          <c:extLst>
            <c:ext xmlns:c16="http://schemas.microsoft.com/office/drawing/2014/chart" uri="{C3380CC4-5D6E-409C-BE32-E72D297353CC}">
              <c16:uniqueId val="{00000003-E46C-4268-8C34-D96924BE578D}"/>
            </c:ext>
          </c:extLst>
        </c:ser>
        <c:dLbls>
          <c:dLblPos val="outEnd"/>
          <c:showLegendKey val="0"/>
          <c:showVal val="1"/>
          <c:showCatName val="0"/>
          <c:showSerName val="0"/>
          <c:showPercent val="0"/>
          <c:showBubbleSize val="0"/>
        </c:dLbls>
        <c:gapWidth val="200"/>
        <c:axId val="418705000"/>
        <c:axId val="418706568"/>
      </c:barChart>
      <c:catAx>
        <c:axId val="418705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18706568"/>
        <c:crosses val="autoZero"/>
        <c:auto val="1"/>
        <c:lblAlgn val="ctr"/>
        <c:lblOffset val="100"/>
        <c:noMultiLvlLbl val="0"/>
      </c:catAx>
      <c:valAx>
        <c:axId val="418706568"/>
        <c:scaling>
          <c:orientation val="minMax"/>
          <c:max val="100"/>
        </c:scaling>
        <c:delete val="1"/>
        <c:axPos val="l"/>
        <c:numFmt formatCode="General" sourceLinked="1"/>
        <c:majorTickMark val="out"/>
        <c:minorTickMark val="none"/>
        <c:tickLblPos val="nextTo"/>
        <c:crossAx val="418705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8056785658002"/>
          <c:y val="0"/>
          <c:w val="0.63944965435801115"/>
          <c:h val="1"/>
        </c:manualLayout>
      </c:layout>
      <c:barChart>
        <c:barDir val="bar"/>
        <c:grouping val="clustered"/>
        <c:varyColors val="0"/>
        <c:ser>
          <c:idx val="0"/>
          <c:order val="0"/>
          <c:tx>
            <c:strRef>
              <c:f>Sheet1!$B$1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Ayant des attitudes discriminatoires à l'egard des personnes vivant avec le VIH</c:v>
                </c:pt>
                <c:pt idx="1">
                  <c:v>Qui n'achèterait pas de légumes frais à un commerçant qui à le VIH</c:v>
                </c:pt>
                <c:pt idx="2">
                  <c:v>Qui ne pense pas que les enfants vivant avec le VIH doivent pouvoir fréquenter l'école avec les enfants VIH négatifs</c:v>
                </c:pt>
              </c:strCache>
            </c:strRef>
          </c:cat>
          <c:val>
            <c:numRef>
              <c:f>Sheet1!$B$2:$B$4</c:f>
              <c:numCache>
                <c:formatCode>General</c:formatCode>
                <c:ptCount val="3"/>
                <c:pt idx="0">
                  <c:v>70</c:v>
                </c:pt>
                <c:pt idx="1">
                  <c:v>65</c:v>
                </c:pt>
                <c:pt idx="2">
                  <c:v>42</c:v>
                </c:pt>
              </c:numCache>
            </c:numRef>
          </c:val>
          <c:extLst>
            <c:ext xmlns:c16="http://schemas.microsoft.com/office/drawing/2014/chart" uri="{C3380CC4-5D6E-409C-BE32-E72D297353CC}">
              <c16:uniqueId val="{00000000-0BDF-4205-89ED-0665B84BF444}"/>
            </c:ext>
          </c:extLst>
        </c:ser>
        <c:ser>
          <c:idx val="1"/>
          <c:order val="1"/>
          <c:tx>
            <c:strRef>
              <c:f>Sheet1!$C$1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Ayant des attitudes discriminatoires à l'egard des personnes vivant avec le VIH</c:v>
                </c:pt>
                <c:pt idx="1">
                  <c:v>Qui n'achèterait pas de légumes frais à un commerçant qui à le VIH</c:v>
                </c:pt>
                <c:pt idx="2">
                  <c:v>Qui ne pense pas que les enfants vivant avec le VIH doivent pouvoir fréquenter l'école avec les enfants VIH négatifs</c:v>
                </c:pt>
              </c:strCache>
            </c:strRef>
          </c:cat>
          <c:val>
            <c:numRef>
              <c:f>Sheet1!$C$2:$C$4</c:f>
              <c:numCache>
                <c:formatCode>General</c:formatCode>
                <c:ptCount val="3"/>
                <c:pt idx="0">
                  <c:v>76</c:v>
                </c:pt>
                <c:pt idx="1">
                  <c:v>71</c:v>
                </c:pt>
                <c:pt idx="2">
                  <c:v>54</c:v>
                </c:pt>
              </c:numCache>
            </c:numRef>
          </c:val>
          <c:extLst>
            <c:ext xmlns:c16="http://schemas.microsoft.com/office/drawing/2014/chart" uri="{C3380CC4-5D6E-409C-BE32-E72D297353CC}">
              <c16:uniqueId val="{00000001-0BDF-4205-89ED-0665B84BF444}"/>
            </c:ext>
          </c:extLst>
        </c:ser>
        <c:dLbls>
          <c:showLegendKey val="0"/>
          <c:showVal val="0"/>
          <c:showCatName val="0"/>
          <c:showSerName val="0"/>
          <c:showPercent val="0"/>
          <c:showBubbleSize val="0"/>
        </c:dLbls>
        <c:gapWidth val="200"/>
        <c:axId val="418707352"/>
        <c:axId val="418700296"/>
      </c:barChart>
      <c:catAx>
        <c:axId val="4187073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18700296"/>
        <c:crosses val="autoZero"/>
        <c:auto val="1"/>
        <c:lblAlgn val="ctr"/>
        <c:lblOffset val="100"/>
        <c:noMultiLvlLbl val="0"/>
      </c:catAx>
      <c:valAx>
        <c:axId val="418700296"/>
        <c:scaling>
          <c:orientation val="minMax"/>
          <c:max val="100"/>
        </c:scaling>
        <c:delete val="1"/>
        <c:axPos val="b"/>
        <c:numFmt formatCode="General" sourceLinked="1"/>
        <c:majorTickMark val="none"/>
        <c:minorTickMark val="none"/>
        <c:tickLblPos val="nextTo"/>
        <c:crossAx val="4187073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7B80-4E7E-8C42-262E95F3E445}"/>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7B80-4E7E-8C42-262E95F3E44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 partenaires sexuels au cours des 12 derniers mois</c:v>
                </c:pt>
                <c:pt idx="2">
                  <c:v>Ont déclaré qu'un condom avait été utilisé durant les derniers rapports sexuels</c:v>
                </c:pt>
                <c:pt idx="4">
                  <c:v>Nombre moyen de partenaires sexuels sur la durée de vie</c:v>
                </c:pt>
              </c:strCache>
            </c:strRef>
          </c:cat>
          <c:val>
            <c:numRef>
              <c:f>Sheet1!$B$2:$B$6</c:f>
              <c:numCache>
                <c:formatCode>General</c:formatCode>
                <c:ptCount val="5"/>
                <c:pt idx="0">
                  <c:v>2</c:v>
                </c:pt>
                <c:pt idx="2">
                  <c:v>23</c:v>
                </c:pt>
                <c:pt idx="4" formatCode="0.0">
                  <c:v>2.1</c:v>
                </c:pt>
              </c:numCache>
            </c:numRef>
          </c:val>
          <c:extLst>
            <c:ext xmlns:c16="http://schemas.microsoft.com/office/drawing/2014/chart" uri="{C3380CC4-5D6E-409C-BE32-E72D297353CC}">
              <c16:uniqueId val="{00000004-7B80-4E7E-8C42-262E95F3E445}"/>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 partenaires sexuels au cours des 12 derniers mois</c:v>
                </c:pt>
                <c:pt idx="2">
                  <c:v>Ont déclaré qu'un condom avait été utilisé durant les derniers rapports sexuels</c:v>
                </c:pt>
                <c:pt idx="4">
                  <c:v>Nombre moyen de partenaires sexuels sur la durée de vie</c:v>
                </c:pt>
              </c:strCache>
            </c:strRef>
          </c:cat>
          <c:val>
            <c:numRef>
              <c:f>Sheet1!$C$2:$C$6</c:f>
              <c:numCache>
                <c:formatCode>General</c:formatCode>
                <c:ptCount val="5"/>
                <c:pt idx="0">
                  <c:v>22</c:v>
                </c:pt>
                <c:pt idx="2">
                  <c:v>14</c:v>
                </c:pt>
                <c:pt idx="4" formatCode="0.0">
                  <c:v>6</c:v>
                </c:pt>
              </c:numCache>
            </c:numRef>
          </c:val>
          <c:extLst>
            <c:ext xmlns:c16="http://schemas.microsoft.com/office/drawing/2014/chart" uri="{C3380CC4-5D6E-409C-BE32-E72D297353CC}">
              <c16:uniqueId val="{00000005-7B80-4E7E-8C42-262E95F3E445}"/>
            </c:ext>
          </c:extLst>
        </c:ser>
        <c:dLbls>
          <c:dLblPos val="outEnd"/>
          <c:showLegendKey val="0"/>
          <c:showVal val="1"/>
          <c:showCatName val="0"/>
          <c:showSerName val="0"/>
          <c:showPercent val="0"/>
          <c:showBubbleSize val="0"/>
        </c:dLbls>
        <c:gapWidth val="100"/>
        <c:axId val="418701472"/>
        <c:axId val="303717200"/>
      </c:barChart>
      <c:catAx>
        <c:axId val="4187014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3717200"/>
        <c:crosses val="autoZero"/>
        <c:auto val="1"/>
        <c:lblAlgn val="ctr"/>
        <c:lblOffset val="100"/>
        <c:noMultiLvlLbl val="0"/>
      </c:catAx>
      <c:valAx>
        <c:axId val="303717200"/>
        <c:scaling>
          <c:orientation val="minMax"/>
          <c:max val="100"/>
        </c:scaling>
        <c:delete val="1"/>
        <c:axPos val="l"/>
        <c:numFmt formatCode="General" sourceLinked="1"/>
        <c:majorTickMark val="out"/>
        <c:minorTickMark val="none"/>
        <c:tickLblPos val="nextTo"/>
        <c:crossAx val="418701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8.4643288996372426E-2"/>
          <c:w val="0.96616035172886816"/>
          <c:h val="0.77067286178103189"/>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CFD0-4D5C-AF09-AB929442B4B0}"/>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CFD0-4D5C-AF09-AB929442B4B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Déjà testés et ayant reçu le résultat</c:v>
                </c:pt>
                <c:pt idx="1">
                  <c:v>Testés au cours des 12 derniers mois et ayant reçu le résultat</c:v>
                </c:pt>
              </c:strCache>
            </c:strRef>
          </c:cat>
          <c:val>
            <c:numRef>
              <c:f>Sheet1!$B$2:$B$3</c:f>
              <c:numCache>
                <c:formatCode>General</c:formatCode>
                <c:ptCount val="2"/>
                <c:pt idx="0">
                  <c:v>35</c:v>
                </c:pt>
                <c:pt idx="1">
                  <c:v>14</c:v>
                </c:pt>
              </c:numCache>
            </c:numRef>
          </c:val>
          <c:extLst>
            <c:ext xmlns:c16="http://schemas.microsoft.com/office/drawing/2014/chart" uri="{C3380CC4-5D6E-409C-BE32-E72D297353CC}">
              <c16:uniqueId val="{00000004-CFD0-4D5C-AF09-AB929442B4B0}"/>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Déjà testés et ayant reçu le résultat</c:v>
                </c:pt>
                <c:pt idx="1">
                  <c:v>Testés au cours des 12 derniers mois et ayant reçu le résultat</c:v>
                </c:pt>
              </c:strCache>
            </c:strRef>
          </c:cat>
          <c:val>
            <c:numRef>
              <c:f>Sheet1!$C$2:$C$3</c:f>
              <c:numCache>
                <c:formatCode>General</c:formatCode>
                <c:ptCount val="2"/>
                <c:pt idx="0">
                  <c:v>18</c:v>
                </c:pt>
                <c:pt idx="1">
                  <c:v>7</c:v>
                </c:pt>
              </c:numCache>
            </c:numRef>
          </c:val>
          <c:extLst>
            <c:ext xmlns:c16="http://schemas.microsoft.com/office/drawing/2014/chart" uri="{C3380CC4-5D6E-409C-BE32-E72D297353CC}">
              <c16:uniqueId val="{00000005-CFD0-4D5C-AF09-AB929442B4B0}"/>
            </c:ext>
          </c:extLst>
        </c:ser>
        <c:dLbls>
          <c:dLblPos val="outEnd"/>
          <c:showLegendKey val="0"/>
          <c:showVal val="1"/>
          <c:showCatName val="0"/>
          <c:showSerName val="0"/>
          <c:showPercent val="0"/>
          <c:showBubbleSize val="0"/>
        </c:dLbls>
        <c:gapWidth val="200"/>
        <c:axId val="198752080"/>
        <c:axId val="198754432"/>
      </c:barChart>
      <c:catAx>
        <c:axId val="198752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198754432"/>
        <c:crosses val="autoZero"/>
        <c:auto val="1"/>
        <c:lblAlgn val="ctr"/>
        <c:lblOffset val="100"/>
        <c:noMultiLvlLbl val="0"/>
      </c:catAx>
      <c:valAx>
        <c:axId val="198754432"/>
        <c:scaling>
          <c:orientation val="minMax"/>
          <c:max val="100"/>
        </c:scaling>
        <c:delete val="1"/>
        <c:axPos val="l"/>
        <c:numFmt formatCode="General" sourceLinked="1"/>
        <c:majorTickMark val="out"/>
        <c:minorTickMark val="none"/>
        <c:tickLblPos val="nextTo"/>
        <c:crossAx val="198752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3456902955177"/>
          <c:y val="1.4786127972967387E-2"/>
          <c:w val="0.60878411382330255"/>
          <c:h val="0.97535645337838772"/>
        </c:manualLayout>
      </c:layout>
      <c:pieChart>
        <c:varyColors val="1"/>
        <c:ser>
          <c:idx val="0"/>
          <c:order val="0"/>
          <c:tx>
            <c:strRef>
              <c:f>Sheet1!$B$1</c:f>
              <c:strCache>
                <c:ptCount val="1"/>
                <c:pt idx="0">
                  <c:v>Series 1</c:v>
                </c:pt>
              </c:strCache>
            </c:strRef>
          </c:tx>
          <c:spPr>
            <a:ln>
              <a:noFill/>
            </a:ln>
            <a:scene3d>
              <a:camera prst="orthographicFront"/>
              <a:lightRig rig="threePt" dir="t">
                <a:rot lat="0" lon="0" rev="1200000"/>
              </a:lightRig>
            </a:scene3d>
            <a:sp3d>
              <a:bevelT w="63500" h="25400"/>
            </a:sp3d>
          </c:spPr>
          <c:dPt>
            <c:idx val="0"/>
            <c:bubble3D val="0"/>
            <c:spPr>
              <a:solidFill>
                <a:srgbClr val="177858"/>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42B3-405C-B7C4-5E9B38E7F2E1}"/>
              </c:ext>
            </c:extLst>
          </c:dPt>
          <c:dPt>
            <c:idx val="1"/>
            <c:bubble3D val="0"/>
            <c:spPr>
              <a:solidFill>
                <a:srgbClr val="FBD017"/>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42B3-405C-B7C4-5E9B38E7F2E1}"/>
              </c:ext>
            </c:extLst>
          </c:dPt>
          <c:dPt>
            <c:idx val="2"/>
            <c:bubble3D val="0"/>
            <c:spPr>
              <a:solidFill>
                <a:srgbClr val="E81D2E"/>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42B3-405C-B7C4-5E9B38E7F2E1}"/>
              </c:ext>
            </c:extLst>
          </c:dPt>
          <c:dPt>
            <c:idx val="3"/>
            <c:bubble3D val="0"/>
            <c:spPr>
              <a:solidFill>
                <a:schemeClr val="accent5">
                  <a:lumMod val="60000"/>
                  <a:lumOff val="4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7-42B3-405C-B7C4-5E9B38E7F2E1}"/>
              </c:ext>
            </c:extLst>
          </c:dPt>
          <c:dPt>
            <c:idx val="4"/>
            <c:bubble3D val="0"/>
            <c:spPr>
              <a:solidFill>
                <a:schemeClr val="accent5"/>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9-42B3-405C-B7C4-5E9B38E7F2E1}"/>
              </c:ext>
            </c:extLst>
          </c:dPt>
          <c:dPt>
            <c:idx val="5"/>
            <c:bubble3D val="0"/>
            <c:spPr>
              <a:solidFill>
                <a:schemeClr val="accent5">
                  <a:lumMod val="5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B-42B3-405C-B7C4-5E9B38E7F2E1}"/>
              </c:ext>
            </c:extLst>
          </c:dPt>
          <c:dLbls>
            <c:dLbl>
              <c:idx val="0"/>
              <c:layout>
                <c:manualLayout>
                  <c:x val="-0.26350966809893722"/>
                  <c:y val="-0.1115244361081225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2B3-405C-B7C4-5E9B38E7F2E1}"/>
                </c:ext>
              </c:extLst>
            </c:dLbl>
            <c:dLbl>
              <c:idx val="1"/>
              <c:delete val="1"/>
              <c:extLst>
                <c:ext xmlns:c15="http://schemas.microsoft.com/office/drawing/2012/chart" uri="{CE6537A1-D6FC-4f65-9D91-7224C49458BB}"/>
                <c:ext xmlns:c16="http://schemas.microsoft.com/office/drawing/2014/chart" uri="{C3380CC4-5D6E-409C-BE32-E72D297353CC}">
                  <c16:uniqueId val="{00000003-42B3-405C-B7C4-5E9B38E7F2E1}"/>
                </c:ext>
              </c:extLst>
            </c:dLbl>
            <c:dLbl>
              <c:idx val="2"/>
              <c:tx>
                <c:rich>
                  <a:bodyPr/>
                  <a:lstStyle/>
                  <a:p>
                    <a:fld id="{89C9DCF4-16F2-4654-8E8D-A4F95D658C3A}" type="CATEGORYNAME">
                      <a:rPr lang="en-US" smtClean="0"/>
                      <a:pPr/>
                      <a:t>[NOM DE CATÉGORIE]</a:t>
                    </a:fld>
                    <a:r>
                      <a:rPr lang="en-US" baseline="0" dirty="0"/>
                      <a:t>
</a:t>
                    </a:r>
                    <a:fld id="{98A2741D-6262-42E7-A2C7-8ACE3FBB987A}" type="PERCENTAGE">
                      <a:rPr lang="en-US" baseline="0"/>
                      <a:pPr/>
                      <a:t>[POURCENTAGE]</a:t>
                    </a:fld>
                    <a:endParaRPr lang="en-US" baseline="0" dirty="0"/>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2B3-405C-B7C4-5E9B38E7F2E1}"/>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B3-405C-B7C4-5E9B38E7F2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Au moins 1 MIILD pour chaque 2 personnes dans le ménage</c:v>
                </c:pt>
                <c:pt idx="1">
                  <c:v>Au moins 1 MIILD, (mais pas 1 pour chaque 2 personnes du ménage)
</c:v>
                </c:pt>
                <c:pt idx="2">
                  <c:v>Pas de MIILD</c:v>
                </c:pt>
              </c:strCache>
            </c:strRef>
          </c:cat>
          <c:val>
            <c:numRef>
              <c:f>Sheet1!$B$2:$B$4</c:f>
              <c:numCache>
                <c:formatCode>General</c:formatCode>
                <c:ptCount val="3"/>
                <c:pt idx="0">
                  <c:v>61</c:v>
                </c:pt>
                <c:pt idx="1">
                  <c:v>32</c:v>
                </c:pt>
                <c:pt idx="2">
                  <c:v>7</c:v>
                </c:pt>
              </c:numCache>
            </c:numRef>
          </c:val>
          <c:extLst>
            <c:ext xmlns:c16="http://schemas.microsoft.com/office/drawing/2014/chart" uri="{C3380CC4-5D6E-409C-BE32-E72D297353CC}">
              <c16:uniqueId val="{0000000C-42B3-405C-B7C4-5E9B38E7F2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2575574365175332"/>
          <c:w val="0.96616035172886816"/>
          <c:h val="0.72956040712565107"/>
        </c:manualLayout>
      </c:layout>
      <c:barChart>
        <c:barDir val="col"/>
        <c:grouping val="clustered"/>
        <c:varyColors val="0"/>
        <c:ser>
          <c:idx val="0"/>
          <c:order val="0"/>
          <c:tx>
            <c:strRef>
              <c:f>Sheet1!$B$1</c:f>
              <c:strCache>
                <c:ptCount val="1"/>
                <c:pt idx="0">
                  <c:v>Bénin</c:v>
                </c:pt>
              </c:strCache>
            </c:strRef>
          </c:tx>
          <c:spPr>
            <a:solidFill>
              <a:srgbClr val="177858"/>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0CCA-47FB-8593-5358B943CDFF}"/>
              </c:ext>
            </c:extLst>
          </c:dPt>
          <c:dPt>
            <c:idx val="2"/>
            <c:invertIfNegative val="0"/>
            <c:bubble3D val="0"/>
            <c:extLst>
              <c:ext xmlns:c16="http://schemas.microsoft.com/office/drawing/2014/chart" uri="{C3380CC4-5D6E-409C-BE32-E72D297353CC}">
                <c16:uniqueId val="{00000001-0CCA-47FB-8593-5358B943CDF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Ayant reçu des conseils sur le VIH au cours d'une visite prénatale</c:v>
                </c:pt>
                <c:pt idx="1">
                  <c:v>Ayant fait un test de VIH au cours d'une visite prénatale et ont reçu le résultat</c:v>
                </c:pt>
              </c:strCache>
            </c:strRef>
          </c:cat>
          <c:val>
            <c:numRef>
              <c:f>Sheet1!$B$2:$B$3</c:f>
              <c:numCache>
                <c:formatCode>General</c:formatCode>
                <c:ptCount val="2"/>
                <c:pt idx="0">
                  <c:v>36</c:v>
                </c:pt>
                <c:pt idx="1">
                  <c:v>28</c:v>
                </c:pt>
              </c:numCache>
            </c:numRef>
          </c:val>
          <c:extLst>
            <c:ext xmlns:c16="http://schemas.microsoft.com/office/drawing/2014/chart" uri="{C3380CC4-5D6E-409C-BE32-E72D297353CC}">
              <c16:uniqueId val="{00000002-0CCA-47FB-8593-5358B943CDFF}"/>
            </c:ext>
          </c:extLst>
        </c:ser>
        <c:ser>
          <c:idx val="1"/>
          <c:order val="1"/>
          <c:tx>
            <c:strRef>
              <c:f>Sheet1!$C$1</c:f>
              <c:strCache>
                <c:ptCount val="1"/>
                <c:pt idx="0">
                  <c:v>Ensemble urbain</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Ayant reçu des conseils sur le VIH au cours d'une visite prénatale</c:v>
                </c:pt>
                <c:pt idx="1">
                  <c:v>Ayant fait un test de VIH au cours d'une visite prénatale et ont reçu le résultat</c:v>
                </c:pt>
              </c:strCache>
            </c:strRef>
          </c:cat>
          <c:val>
            <c:numRef>
              <c:f>Sheet1!$C$2:$C$3</c:f>
              <c:numCache>
                <c:formatCode>General</c:formatCode>
                <c:ptCount val="2"/>
                <c:pt idx="0">
                  <c:v>43</c:v>
                </c:pt>
                <c:pt idx="1">
                  <c:v>35</c:v>
                </c:pt>
              </c:numCache>
            </c:numRef>
          </c:val>
          <c:extLst>
            <c:ext xmlns:c16="http://schemas.microsoft.com/office/drawing/2014/chart" uri="{C3380CC4-5D6E-409C-BE32-E72D297353CC}">
              <c16:uniqueId val="{00000003-0CCA-47FB-8593-5358B943CDFF}"/>
            </c:ext>
          </c:extLst>
        </c:ser>
        <c:ser>
          <c:idx val="2"/>
          <c:order val="2"/>
          <c:tx>
            <c:strRef>
              <c:f>Sheet1!$D$1</c:f>
              <c:strCache>
                <c:ptCount val="1"/>
                <c:pt idx="0">
                  <c:v>Rural</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Ayant reçu des conseils sur le VIH au cours d'une visite prénatale</c:v>
                </c:pt>
                <c:pt idx="1">
                  <c:v>Ayant fait un test de VIH au cours d'une visite prénatale et ont reçu le résultat</c:v>
                </c:pt>
              </c:strCache>
            </c:strRef>
          </c:cat>
          <c:val>
            <c:numRef>
              <c:f>Sheet1!$D$2:$D$3</c:f>
              <c:numCache>
                <c:formatCode>General</c:formatCode>
                <c:ptCount val="2"/>
                <c:pt idx="0">
                  <c:v>31</c:v>
                </c:pt>
                <c:pt idx="1">
                  <c:v>24</c:v>
                </c:pt>
              </c:numCache>
            </c:numRef>
          </c:val>
          <c:extLst>
            <c:ext xmlns:c16="http://schemas.microsoft.com/office/drawing/2014/chart" uri="{C3380CC4-5D6E-409C-BE32-E72D297353CC}">
              <c16:uniqueId val="{00000004-0CCA-47FB-8593-5358B943CDFF}"/>
            </c:ext>
          </c:extLst>
        </c:ser>
        <c:dLbls>
          <c:dLblPos val="outEnd"/>
          <c:showLegendKey val="0"/>
          <c:showVal val="1"/>
          <c:showCatName val="0"/>
          <c:showSerName val="0"/>
          <c:showPercent val="0"/>
          <c:showBubbleSize val="0"/>
        </c:dLbls>
        <c:gapWidth val="150"/>
        <c:axId val="302886368"/>
        <c:axId val="420043848"/>
      </c:barChart>
      <c:catAx>
        <c:axId val="302886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043848"/>
        <c:crosses val="autoZero"/>
        <c:auto val="1"/>
        <c:lblAlgn val="ctr"/>
        <c:lblOffset val="100"/>
        <c:noMultiLvlLbl val="0"/>
      </c:catAx>
      <c:valAx>
        <c:axId val="420043848"/>
        <c:scaling>
          <c:orientation val="minMax"/>
          <c:max val="100"/>
        </c:scaling>
        <c:delete val="1"/>
        <c:axPos val="l"/>
        <c:numFmt formatCode="General" sourceLinked="1"/>
        <c:majorTickMark val="out"/>
        <c:minorTickMark val="none"/>
        <c:tickLblPos val="nextTo"/>
        <c:crossAx val="302886368"/>
        <c:crosses val="autoZero"/>
        <c:crossBetween val="between"/>
      </c:valAx>
      <c:spPr>
        <a:noFill/>
        <a:ln>
          <a:noFill/>
        </a:ln>
        <a:effectLst/>
      </c:spPr>
    </c:plotArea>
    <c:legend>
      <c:legendPos val="t"/>
      <c:layout>
        <c:manualLayout>
          <c:xMode val="edge"/>
          <c:yMode val="edge"/>
          <c:x val="0.25513047945840089"/>
          <c:y val="4.5949214026602174E-2"/>
          <c:w val="0.48358637776117419"/>
          <c:h val="6.71226042331165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81658305059947E-2"/>
          <c:y val="0.1349844154233763"/>
          <c:w val="0.96616035172886816"/>
          <c:h val="0.77061249750069027"/>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E38E-4103-92F4-91B75721B567}"/>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E38E-4103-92F4-91B75721B56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General</c:formatCode>
                <c:ptCount val="3"/>
                <c:pt idx="0">
                  <c:v>15</c:v>
                </c:pt>
                <c:pt idx="1">
                  <c:v>20</c:v>
                </c:pt>
                <c:pt idx="2">
                  <c:v>11</c:v>
                </c:pt>
              </c:numCache>
            </c:numRef>
          </c:val>
          <c:extLst>
            <c:ext xmlns:c16="http://schemas.microsoft.com/office/drawing/2014/chart" uri="{C3380CC4-5D6E-409C-BE32-E72D297353CC}">
              <c16:uniqueId val="{00000004-E38E-4103-92F4-91B75721B567}"/>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Sheet1!$C$2:$C$4</c:f>
              <c:numCache>
                <c:formatCode>General</c:formatCode>
                <c:ptCount val="3"/>
                <c:pt idx="0">
                  <c:v>19</c:v>
                </c:pt>
                <c:pt idx="1">
                  <c:v>23</c:v>
                </c:pt>
                <c:pt idx="2">
                  <c:v>16</c:v>
                </c:pt>
              </c:numCache>
            </c:numRef>
          </c:val>
          <c:extLst>
            <c:ext xmlns:c16="http://schemas.microsoft.com/office/drawing/2014/chart" uri="{C3380CC4-5D6E-409C-BE32-E72D297353CC}">
              <c16:uniqueId val="{00000005-E38E-4103-92F4-91B75721B567}"/>
            </c:ext>
          </c:extLst>
        </c:ser>
        <c:dLbls>
          <c:dLblPos val="outEnd"/>
          <c:showLegendKey val="0"/>
          <c:showVal val="1"/>
          <c:showCatName val="0"/>
          <c:showSerName val="0"/>
          <c:showPercent val="0"/>
          <c:showBubbleSize val="0"/>
        </c:dLbls>
        <c:gapWidth val="200"/>
        <c:axId val="420045024"/>
        <c:axId val="420041888"/>
      </c:barChart>
      <c:catAx>
        <c:axId val="4200450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041888"/>
        <c:crosses val="autoZero"/>
        <c:auto val="1"/>
        <c:lblAlgn val="ctr"/>
        <c:lblOffset val="100"/>
        <c:noMultiLvlLbl val="0"/>
      </c:catAx>
      <c:valAx>
        <c:axId val="420041888"/>
        <c:scaling>
          <c:orientation val="minMax"/>
          <c:max val="100"/>
        </c:scaling>
        <c:delete val="1"/>
        <c:axPos val="l"/>
        <c:numFmt formatCode="General" sourceLinked="1"/>
        <c:majorTickMark val="out"/>
        <c:minorTickMark val="none"/>
        <c:tickLblPos val="nextTo"/>
        <c:crossAx val="420045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81658305059947E-2"/>
          <c:y val="0.17419390198628562"/>
          <c:w val="0.96616035172886816"/>
          <c:h val="0.72988848113442839"/>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8B45-4608-BC48-C5AACA092429}"/>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8B45-4608-BC48-C5AACA09242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Avant l'âge de 15 ans</c:v>
                </c:pt>
                <c:pt idx="1">
                  <c:v>Avant l'âge de 18 ans</c:v>
                </c:pt>
              </c:strCache>
            </c:strRef>
          </c:cat>
          <c:val>
            <c:numRef>
              <c:f>Sheet1!$B$2:$B$3</c:f>
              <c:numCache>
                <c:formatCode>General</c:formatCode>
                <c:ptCount val="2"/>
                <c:pt idx="0">
                  <c:v>12</c:v>
                </c:pt>
                <c:pt idx="1">
                  <c:v>62</c:v>
                </c:pt>
              </c:numCache>
            </c:numRef>
          </c:val>
          <c:extLst>
            <c:ext xmlns:c16="http://schemas.microsoft.com/office/drawing/2014/chart" uri="{C3380CC4-5D6E-409C-BE32-E72D297353CC}">
              <c16:uniqueId val="{00000004-8B45-4608-BC48-C5AACA092429}"/>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Avant l'âge de 15 ans</c:v>
                </c:pt>
                <c:pt idx="1">
                  <c:v>Avant l'âge de 18 ans</c:v>
                </c:pt>
              </c:strCache>
            </c:strRef>
          </c:cat>
          <c:val>
            <c:numRef>
              <c:f>Sheet1!$C$2:$C$3</c:f>
              <c:numCache>
                <c:formatCode>General</c:formatCode>
                <c:ptCount val="2"/>
                <c:pt idx="0">
                  <c:v>8</c:v>
                </c:pt>
                <c:pt idx="1">
                  <c:v>39</c:v>
                </c:pt>
              </c:numCache>
            </c:numRef>
          </c:val>
          <c:extLst>
            <c:ext xmlns:c16="http://schemas.microsoft.com/office/drawing/2014/chart" uri="{C3380CC4-5D6E-409C-BE32-E72D297353CC}">
              <c16:uniqueId val="{00000005-8B45-4608-BC48-C5AACA092429}"/>
            </c:ext>
          </c:extLst>
        </c:ser>
        <c:dLbls>
          <c:dLblPos val="outEnd"/>
          <c:showLegendKey val="0"/>
          <c:showVal val="1"/>
          <c:showCatName val="0"/>
          <c:showSerName val="0"/>
          <c:showPercent val="0"/>
          <c:showBubbleSize val="0"/>
        </c:dLbls>
        <c:gapWidth val="200"/>
        <c:axId val="420042280"/>
        <c:axId val="420041104"/>
      </c:barChart>
      <c:catAx>
        <c:axId val="420042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041104"/>
        <c:crosses val="autoZero"/>
        <c:auto val="1"/>
        <c:lblAlgn val="ctr"/>
        <c:lblOffset val="100"/>
        <c:noMultiLvlLbl val="0"/>
      </c:catAx>
      <c:valAx>
        <c:axId val="420041104"/>
        <c:scaling>
          <c:orientation val="minMax"/>
          <c:max val="100"/>
        </c:scaling>
        <c:delete val="1"/>
        <c:axPos val="l"/>
        <c:numFmt formatCode="General" sourceLinked="1"/>
        <c:majorTickMark val="out"/>
        <c:minorTickMark val="none"/>
        <c:tickLblPos val="nextTo"/>
        <c:crossAx val="420042280"/>
        <c:crosses val="autoZero"/>
        <c:crossBetween val="between"/>
      </c:valAx>
      <c:spPr>
        <a:noFill/>
        <a:ln>
          <a:noFill/>
        </a:ln>
        <a:effectLst/>
      </c:spPr>
    </c:plotArea>
    <c:legend>
      <c:legendPos val="t"/>
      <c:layout>
        <c:manualLayout>
          <c:xMode val="edge"/>
          <c:yMode val="edge"/>
          <c:x val="0.34588032561153903"/>
          <c:y val="4.0677303227970744E-2"/>
          <c:w val="0.308239348776922"/>
          <c:h val="5.942139781239384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81658305059947E-2"/>
          <c:y val="0.17419390198628562"/>
          <c:w val="0.96616035172886816"/>
          <c:h val="0.72988848113442839"/>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1436-4AFA-87C8-B78A69499067}"/>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1436-4AFA-87C8-B78A6949906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partenaires sexuels dans les 12 derniers mois</c:v>
                </c:pt>
                <c:pt idx="1">
                  <c:v>Ayant déclaré qu ún condom avait été utilisé durant les derniers rapports sexuels</c:v>
                </c:pt>
              </c:strCache>
            </c:strRef>
          </c:cat>
          <c:val>
            <c:numRef>
              <c:f>Sheet1!$B$2:$B$3</c:f>
              <c:numCache>
                <c:formatCode>General</c:formatCode>
                <c:ptCount val="2"/>
                <c:pt idx="0">
                  <c:v>3</c:v>
                </c:pt>
                <c:pt idx="1">
                  <c:v>32</c:v>
                </c:pt>
              </c:numCache>
            </c:numRef>
          </c:val>
          <c:extLst>
            <c:ext xmlns:c16="http://schemas.microsoft.com/office/drawing/2014/chart" uri="{C3380CC4-5D6E-409C-BE32-E72D297353CC}">
              <c16:uniqueId val="{00000004-1436-4AFA-87C8-B78A69499067}"/>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partenaires sexuels dans les 12 derniers mois</c:v>
                </c:pt>
                <c:pt idx="1">
                  <c:v>Ayant déclaré qu ún condom avait été utilisé durant les derniers rapports sexuels</c:v>
                </c:pt>
              </c:strCache>
            </c:strRef>
          </c:cat>
          <c:val>
            <c:numRef>
              <c:f>Sheet1!$C$2:$C$3</c:f>
              <c:numCache>
                <c:formatCode>General</c:formatCode>
                <c:ptCount val="2"/>
                <c:pt idx="0">
                  <c:v>10</c:v>
                </c:pt>
                <c:pt idx="1">
                  <c:v>31</c:v>
                </c:pt>
              </c:numCache>
            </c:numRef>
          </c:val>
          <c:extLst>
            <c:ext xmlns:c16="http://schemas.microsoft.com/office/drawing/2014/chart" uri="{C3380CC4-5D6E-409C-BE32-E72D297353CC}">
              <c16:uniqueId val="{00000005-1436-4AFA-87C8-B78A69499067}"/>
            </c:ext>
          </c:extLst>
        </c:ser>
        <c:dLbls>
          <c:dLblPos val="outEnd"/>
          <c:showLegendKey val="0"/>
          <c:showVal val="1"/>
          <c:showCatName val="0"/>
          <c:showSerName val="0"/>
          <c:showPercent val="0"/>
          <c:showBubbleSize val="0"/>
        </c:dLbls>
        <c:gapWidth val="200"/>
        <c:axId val="420041496"/>
        <c:axId val="420039928"/>
      </c:barChart>
      <c:catAx>
        <c:axId val="4200414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039928"/>
        <c:crosses val="autoZero"/>
        <c:auto val="1"/>
        <c:lblAlgn val="ctr"/>
        <c:lblOffset val="100"/>
        <c:noMultiLvlLbl val="0"/>
      </c:catAx>
      <c:valAx>
        <c:axId val="420039928"/>
        <c:scaling>
          <c:orientation val="minMax"/>
          <c:max val="100"/>
        </c:scaling>
        <c:delete val="1"/>
        <c:axPos val="l"/>
        <c:numFmt formatCode="General" sourceLinked="1"/>
        <c:majorTickMark val="out"/>
        <c:minorTickMark val="none"/>
        <c:tickLblPos val="nextTo"/>
        <c:crossAx val="420041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81658305059947E-2"/>
          <c:y val="0.17419390198628562"/>
          <c:w val="0.96616035172886816"/>
          <c:h val="0.72988848113442839"/>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2427-4E52-8197-BEEB69DEEF55}"/>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2427-4E52-8197-BEEB69DEEF5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Ayant eu des rapports sexuels dans les 12 derneirs mois avec un partenaire non-marital, non-cohabitant</c:v>
                </c:pt>
                <c:pt idx="1">
                  <c:v>Ayant déclaré qu ún condom avait été utilisé durant les derniers rapports sexuels avec ce partenaire</c:v>
                </c:pt>
              </c:strCache>
            </c:strRef>
          </c:cat>
          <c:val>
            <c:numRef>
              <c:f>Sheet1!$B$2:$B$3</c:f>
              <c:numCache>
                <c:formatCode>General</c:formatCode>
                <c:ptCount val="2"/>
                <c:pt idx="0">
                  <c:v>24</c:v>
                </c:pt>
                <c:pt idx="1">
                  <c:v>26</c:v>
                </c:pt>
              </c:numCache>
            </c:numRef>
          </c:val>
          <c:extLst>
            <c:ext xmlns:c16="http://schemas.microsoft.com/office/drawing/2014/chart" uri="{C3380CC4-5D6E-409C-BE32-E72D297353CC}">
              <c16:uniqueId val="{00000004-2427-4E52-8197-BEEB69DEEF55}"/>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Ayant eu des rapports sexuels dans les 12 derneirs mois avec un partenaire non-marital, non-cohabitant</c:v>
                </c:pt>
                <c:pt idx="1">
                  <c:v>Ayant déclaré qu ún condom avait été utilisé durant les derniers rapports sexuels avec ce partenaire</c:v>
                </c:pt>
              </c:strCache>
            </c:strRef>
          </c:cat>
          <c:val>
            <c:numRef>
              <c:f>Sheet1!$C$2:$C$3</c:f>
              <c:numCache>
                <c:formatCode>General</c:formatCode>
                <c:ptCount val="2"/>
                <c:pt idx="0">
                  <c:v>34</c:v>
                </c:pt>
                <c:pt idx="1">
                  <c:v>31</c:v>
                </c:pt>
              </c:numCache>
            </c:numRef>
          </c:val>
          <c:extLst>
            <c:ext xmlns:c16="http://schemas.microsoft.com/office/drawing/2014/chart" uri="{C3380CC4-5D6E-409C-BE32-E72D297353CC}">
              <c16:uniqueId val="{00000005-2427-4E52-8197-BEEB69DEEF55}"/>
            </c:ext>
          </c:extLst>
        </c:ser>
        <c:dLbls>
          <c:dLblPos val="outEnd"/>
          <c:showLegendKey val="0"/>
          <c:showVal val="1"/>
          <c:showCatName val="0"/>
          <c:showSerName val="0"/>
          <c:showPercent val="0"/>
          <c:showBubbleSize val="0"/>
        </c:dLbls>
        <c:gapWidth val="200"/>
        <c:axId val="303718768"/>
        <c:axId val="418702256"/>
      </c:barChart>
      <c:catAx>
        <c:axId val="303718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18702256"/>
        <c:crosses val="autoZero"/>
        <c:auto val="1"/>
        <c:lblAlgn val="ctr"/>
        <c:lblOffset val="100"/>
        <c:noMultiLvlLbl val="0"/>
      </c:catAx>
      <c:valAx>
        <c:axId val="418702256"/>
        <c:scaling>
          <c:orientation val="minMax"/>
          <c:max val="100"/>
        </c:scaling>
        <c:delete val="1"/>
        <c:axPos val="l"/>
        <c:numFmt formatCode="General" sourceLinked="1"/>
        <c:majorTickMark val="out"/>
        <c:minorTickMark val="none"/>
        <c:tickLblPos val="nextTo"/>
        <c:crossAx val="303718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81658305059947E-2"/>
          <c:y val="7.8897597073544518E-2"/>
          <c:w val="0.96616035172886816"/>
          <c:h val="0.83447497305379548"/>
        </c:manualLayout>
      </c:layout>
      <c:barChart>
        <c:barDir val="col"/>
        <c:grouping val="clustered"/>
        <c:varyColors val="0"/>
        <c:ser>
          <c:idx val="0"/>
          <c:order val="0"/>
          <c:tx>
            <c:strRef>
              <c:f>Sheet1!$B$1</c:f>
              <c:strCache>
                <c:ptCount val="1"/>
                <c:pt idx="0">
                  <c:v>Column1</c:v>
                </c:pt>
              </c:strCache>
            </c:strRef>
          </c:tx>
          <c:spPr>
            <a:solidFill>
              <a:srgbClr val="F07F09"/>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A361-4CDE-B35A-46DF9E86A1B0}"/>
              </c:ext>
            </c:extLst>
          </c:dPt>
          <c:dPt>
            <c:idx val="1"/>
            <c:invertIfNegative val="0"/>
            <c:bubble3D val="0"/>
            <c:spPr>
              <a:solidFill>
                <a:srgbClr val="FBD017"/>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A361-4CDE-B35A-46DF9E86A1B0}"/>
              </c:ext>
            </c:extLst>
          </c:dPt>
          <c:dPt>
            <c:idx val="2"/>
            <c:invertIfNegative val="0"/>
            <c:bubble3D val="0"/>
            <c:spPr>
              <a:solidFill>
                <a:srgbClr val="F07F09"/>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A361-4CDE-B35A-46DF9E86A1B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Sheet1!$B$2:$B$3</c:f>
              <c:numCache>
                <c:formatCode>General</c:formatCode>
                <c:ptCount val="2"/>
                <c:pt idx="0">
                  <c:v>16</c:v>
                </c:pt>
                <c:pt idx="1">
                  <c:v>6</c:v>
                </c:pt>
              </c:numCache>
            </c:numRef>
          </c:val>
          <c:extLst>
            <c:ext xmlns:c16="http://schemas.microsoft.com/office/drawing/2014/chart" uri="{C3380CC4-5D6E-409C-BE32-E72D297353CC}">
              <c16:uniqueId val="{00000006-A361-4CDE-B35A-46DF9E86A1B0}"/>
            </c:ext>
          </c:extLst>
        </c:ser>
        <c:dLbls>
          <c:dLblPos val="outEnd"/>
          <c:showLegendKey val="0"/>
          <c:showVal val="1"/>
          <c:showCatName val="0"/>
          <c:showSerName val="0"/>
          <c:showPercent val="0"/>
          <c:showBubbleSize val="0"/>
        </c:dLbls>
        <c:gapWidth val="100"/>
        <c:axId val="420715632"/>
        <c:axId val="420710144"/>
      </c:barChart>
      <c:catAx>
        <c:axId val="420715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710144"/>
        <c:crosses val="autoZero"/>
        <c:auto val="1"/>
        <c:lblAlgn val="ctr"/>
        <c:lblOffset val="100"/>
        <c:noMultiLvlLbl val="0"/>
      </c:catAx>
      <c:valAx>
        <c:axId val="420710144"/>
        <c:scaling>
          <c:orientation val="minMax"/>
          <c:max val="100"/>
        </c:scaling>
        <c:delete val="1"/>
        <c:axPos val="l"/>
        <c:numFmt formatCode="General" sourceLinked="1"/>
        <c:majorTickMark val="out"/>
        <c:minorTickMark val="none"/>
        <c:tickLblPos val="nextTo"/>
        <c:crossAx val="420715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Accès à une MII</c:v>
                </c:pt>
              </c:strCache>
            </c:strRef>
          </c:tx>
          <c:spPr>
            <a:solidFill>
              <a:srgbClr val="AF5B9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AF5B9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23D0-4A77-A233-B53137BEA940}"/>
              </c:ext>
            </c:extLst>
          </c:dPt>
          <c:dPt>
            <c:idx val="2"/>
            <c:invertIfNegative val="0"/>
            <c:bubble3D val="0"/>
            <c:spPr>
              <a:solidFill>
                <a:srgbClr val="AF5B9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23D0-4A77-A233-B53137BEA94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General</c:formatCode>
                <c:ptCount val="3"/>
                <c:pt idx="0">
                  <c:v>77</c:v>
                </c:pt>
                <c:pt idx="1">
                  <c:v>78</c:v>
                </c:pt>
                <c:pt idx="2">
                  <c:v>77</c:v>
                </c:pt>
              </c:numCache>
            </c:numRef>
          </c:val>
          <c:extLst>
            <c:ext xmlns:c16="http://schemas.microsoft.com/office/drawing/2014/chart" uri="{C3380CC4-5D6E-409C-BE32-E72D297353CC}">
              <c16:uniqueId val="{00000004-23D0-4A77-A233-B53137BEA940}"/>
            </c:ext>
          </c:extLst>
        </c:ser>
        <c:ser>
          <c:idx val="1"/>
          <c:order val="1"/>
          <c:tx>
            <c:strRef>
              <c:f>Sheet1!$C$1</c:f>
              <c:strCache>
                <c:ptCount val="1"/>
                <c:pt idx="0">
                  <c:v>Dormi sous une MII</c:v>
                </c:pt>
              </c:strCache>
            </c:strRef>
          </c:tx>
          <c:spPr>
            <a:solidFill>
              <a:srgbClr val="0E97D0"/>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Sheet1!$C$2:$C$4</c:f>
              <c:numCache>
                <c:formatCode>General</c:formatCode>
                <c:ptCount val="3"/>
                <c:pt idx="0">
                  <c:v>71</c:v>
                </c:pt>
                <c:pt idx="1">
                  <c:v>73</c:v>
                </c:pt>
                <c:pt idx="2">
                  <c:v>70</c:v>
                </c:pt>
              </c:numCache>
            </c:numRef>
          </c:val>
          <c:extLst>
            <c:ext xmlns:c16="http://schemas.microsoft.com/office/drawing/2014/chart" uri="{C3380CC4-5D6E-409C-BE32-E72D297353CC}">
              <c16:uniqueId val="{00000005-23D0-4A77-A233-B53137BEA940}"/>
            </c:ext>
          </c:extLst>
        </c:ser>
        <c:dLbls>
          <c:dLblPos val="outEnd"/>
          <c:showLegendKey val="0"/>
          <c:showVal val="1"/>
          <c:showCatName val="0"/>
          <c:showSerName val="0"/>
          <c:showPercent val="0"/>
          <c:showBubbleSize val="0"/>
        </c:dLbls>
        <c:gapWidth val="200"/>
        <c:axId val="198755216"/>
        <c:axId val="198756392"/>
      </c:barChart>
      <c:catAx>
        <c:axId val="198755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198756392"/>
        <c:crosses val="autoZero"/>
        <c:auto val="1"/>
        <c:lblAlgn val="ctr"/>
        <c:lblOffset val="100"/>
        <c:noMultiLvlLbl val="0"/>
      </c:catAx>
      <c:valAx>
        <c:axId val="198756392"/>
        <c:scaling>
          <c:orientation val="minMax"/>
          <c:max val="100"/>
        </c:scaling>
        <c:delete val="1"/>
        <c:axPos val="l"/>
        <c:numFmt formatCode="General" sourceLinked="1"/>
        <c:majorTickMark val="out"/>
        <c:minorTickMark val="none"/>
        <c:tickLblPos val="nextTo"/>
        <c:crossAx val="198755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3204353083434096E-2"/>
          <c:w val="0.96616035172886816"/>
          <c:h val="0.85029829856515837"/>
        </c:manualLayout>
      </c:layout>
      <c:lineChart>
        <c:grouping val="standard"/>
        <c:varyColors val="0"/>
        <c:ser>
          <c:idx val="0"/>
          <c:order val="0"/>
          <c:tx>
            <c:strRef>
              <c:f>Sheet1!$B$1</c:f>
              <c:strCache>
                <c:ptCount val="1"/>
                <c:pt idx="0">
                  <c:v>Access to an ITN</c:v>
                </c:pt>
              </c:strCache>
            </c:strRef>
          </c:tx>
          <c:spPr>
            <a:ln w="63500" cap="rnd">
              <a:solidFill>
                <a:srgbClr val="AF5B9E"/>
              </a:solidFill>
              <a:round/>
            </a:ln>
            <a:effectLst/>
          </c:spPr>
          <c:marker>
            <c:symbol val="circle"/>
            <c:size val="5"/>
            <c:spPr>
              <a:solidFill>
                <a:srgbClr val="AF5B9E"/>
              </a:solidFill>
              <a:ln w="63500" cap="rnd">
                <a:solidFill>
                  <a:srgbClr val="AF5B9E"/>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EDSB-III 2006</c:v>
                </c:pt>
                <c:pt idx="1">
                  <c:v>EDSB-IV 2011-2012</c:v>
                </c:pt>
                <c:pt idx="2">
                  <c:v>EDSB-V 2017-2018</c:v>
                </c:pt>
              </c:strCache>
            </c:strRef>
          </c:cat>
          <c:val>
            <c:numRef>
              <c:f>Sheet1!$B$2:$B$4</c:f>
              <c:numCache>
                <c:formatCode>General</c:formatCode>
                <c:ptCount val="3"/>
                <c:pt idx="0">
                  <c:v>15</c:v>
                </c:pt>
                <c:pt idx="1">
                  <c:v>64</c:v>
                </c:pt>
                <c:pt idx="2">
                  <c:v>77</c:v>
                </c:pt>
              </c:numCache>
            </c:numRef>
          </c:val>
          <c:smooth val="0"/>
          <c:extLst>
            <c:ext xmlns:c16="http://schemas.microsoft.com/office/drawing/2014/chart" uri="{C3380CC4-5D6E-409C-BE32-E72D297353CC}">
              <c16:uniqueId val="{00000000-0EE2-493E-93C7-834EB7280CF9}"/>
            </c:ext>
          </c:extLst>
        </c:ser>
        <c:ser>
          <c:idx val="1"/>
          <c:order val="1"/>
          <c:tx>
            <c:strRef>
              <c:f>Sheet1!$C$1</c:f>
              <c:strCache>
                <c:ptCount val="1"/>
                <c:pt idx="0">
                  <c:v>Slept under an ITN</c:v>
                </c:pt>
              </c:strCache>
            </c:strRef>
          </c:tx>
          <c:spPr>
            <a:ln w="63500" cap="rnd">
              <a:solidFill>
                <a:srgbClr val="0E97D0"/>
              </a:solidFill>
              <a:round/>
            </a:ln>
            <a:effectLst/>
          </c:spPr>
          <c:marker>
            <c:symbol val="circle"/>
            <c:size val="5"/>
            <c:spPr>
              <a:solidFill>
                <a:srgbClr val="0E97D0"/>
              </a:solidFill>
              <a:ln w="63500">
                <a:solidFill>
                  <a:srgbClr val="0E97D0"/>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EDSB-III 2006</c:v>
                </c:pt>
                <c:pt idx="1">
                  <c:v>EDSB-IV 2011-2012</c:v>
                </c:pt>
                <c:pt idx="2">
                  <c:v>EDSB-V 2017-2018</c:v>
                </c:pt>
              </c:strCache>
            </c:strRef>
          </c:cat>
          <c:val>
            <c:numRef>
              <c:f>Sheet1!$C$2:$C$4</c:f>
              <c:numCache>
                <c:formatCode>General</c:formatCode>
                <c:ptCount val="3"/>
                <c:pt idx="0">
                  <c:v>15</c:v>
                </c:pt>
                <c:pt idx="1">
                  <c:v>63</c:v>
                </c:pt>
                <c:pt idx="2">
                  <c:v>71</c:v>
                </c:pt>
              </c:numCache>
            </c:numRef>
          </c:val>
          <c:smooth val="0"/>
          <c:extLst>
            <c:ext xmlns:c16="http://schemas.microsoft.com/office/drawing/2014/chart" uri="{C3380CC4-5D6E-409C-BE32-E72D297353CC}">
              <c16:uniqueId val="{00000001-0EE2-493E-93C7-834EB7280CF9}"/>
            </c:ext>
          </c:extLst>
        </c:ser>
        <c:dLbls>
          <c:dLblPos val="t"/>
          <c:showLegendKey val="0"/>
          <c:showVal val="1"/>
          <c:showCatName val="0"/>
          <c:showSerName val="0"/>
          <c:showPercent val="0"/>
          <c:showBubbleSize val="0"/>
        </c:dLbls>
        <c:marker val="1"/>
        <c:smooth val="0"/>
        <c:axId val="198750120"/>
        <c:axId val="195535864"/>
      </c:lineChart>
      <c:catAx>
        <c:axId val="198750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195535864"/>
        <c:crosses val="autoZero"/>
        <c:auto val="1"/>
        <c:lblAlgn val="ctr"/>
        <c:lblOffset val="100"/>
        <c:noMultiLvlLbl val="0"/>
      </c:catAx>
      <c:valAx>
        <c:axId val="195535864"/>
        <c:scaling>
          <c:orientation val="minMax"/>
          <c:max val="100"/>
        </c:scaling>
        <c:delete val="1"/>
        <c:axPos val="l"/>
        <c:numFmt formatCode="General" sourceLinked="1"/>
        <c:majorTickMark val="out"/>
        <c:minorTickMark val="none"/>
        <c:tickLblPos val="nextTo"/>
        <c:crossAx val="19875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7.3808230867693267E-2"/>
          <c:w val="0.96616035172886816"/>
          <c:h val="0.71611730584469135"/>
        </c:manualLayout>
      </c:layout>
      <c:barChart>
        <c:barDir val="col"/>
        <c:grouping val="clustered"/>
        <c:varyColors val="0"/>
        <c:ser>
          <c:idx val="0"/>
          <c:order val="0"/>
          <c:tx>
            <c:strRef>
              <c:f>Sheet1!$B$1</c:f>
              <c:strCache>
                <c:ptCount val="1"/>
                <c:pt idx="0">
                  <c:v>Series 1</c:v>
                </c:pt>
              </c:strCache>
            </c:strRef>
          </c:tx>
          <c:spPr>
            <a:solidFill>
              <a:srgbClr val="422C81"/>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FBD017">
                  <a:lumMod val="75000"/>
                </a:srgbClr>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6664-4C95-B665-A2325F8B2379}"/>
              </c:ext>
            </c:extLst>
          </c:dPt>
          <c:dPt>
            <c:idx val="1"/>
            <c:invertIfNegative val="0"/>
            <c:bubble3D val="0"/>
            <c:spPr>
              <a:solidFill>
                <a:srgbClr val="FBD017">
                  <a:lumMod val="75000"/>
                </a:srgbClr>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673C-45ED-B396-AA32024BC86D}"/>
              </c:ext>
            </c:extLst>
          </c:dPt>
          <c:dPt>
            <c:idx val="2"/>
            <c:invertIfNegative val="0"/>
            <c:bubble3D val="0"/>
            <c:spPr>
              <a:solidFill>
                <a:srgbClr val="FBD017">
                  <a:lumMod val="75000"/>
                </a:srgbClr>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6664-4C95-B665-A2325F8B237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Sheet1!$A$6:$A$8</c:f>
              <c:strCache>
                <c:ptCount val="3"/>
                <c:pt idx="0">
                  <c:v>Tous les membres du ménage</c:v>
                </c:pt>
                <c:pt idx="1">
                  <c:v>Enfants &lt;5 ans</c:v>
                </c:pt>
                <c:pt idx="2">
                  <c:v>Femmes enceintes</c:v>
                </c:pt>
              </c:strCache>
            </c:strRef>
          </c:cat>
          <c:val>
            <c:numRef>
              <c:f>Sheet1!$B$6:$B$8</c:f>
              <c:numCache>
                <c:formatCode>General</c:formatCode>
                <c:ptCount val="3"/>
                <c:pt idx="0">
                  <c:v>77</c:v>
                </c:pt>
                <c:pt idx="1">
                  <c:v>82</c:v>
                </c:pt>
                <c:pt idx="2">
                  <c:v>85</c:v>
                </c:pt>
              </c:numCache>
            </c:numRef>
          </c:val>
          <c:extLst>
            <c:ext xmlns:c16="http://schemas.microsoft.com/office/drawing/2014/chart" uri="{C3380CC4-5D6E-409C-BE32-E72D297353CC}">
              <c16:uniqueId val="{0000000A-6664-4C95-B665-A2325F8B2379}"/>
            </c:ext>
          </c:extLst>
        </c:ser>
        <c:dLbls>
          <c:dLblPos val="outEnd"/>
          <c:showLegendKey val="0"/>
          <c:showVal val="1"/>
          <c:showCatName val="0"/>
          <c:showSerName val="0"/>
          <c:showPercent val="0"/>
          <c:showBubbleSize val="0"/>
        </c:dLbls>
        <c:gapWidth val="100"/>
        <c:axId val="302884800"/>
        <c:axId val="302887936"/>
      </c:barChart>
      <c:catAx>
        <c:axId val="302884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2887936"/>
        <c:crosses val="autoZero"/>
        <c:auto val="1"/>
        <c:lblAlgn val="ctr"/>
        <c:lblOffset val="100"/>
        <c:noMultiLvlLbl val="0"/>
      </c:catAx>
      <c:valAx>
        <c:axId val="302887936"/>
        <c:scaling>
          <c:orientation val="minMax"/>
          <c:max val="100"/>
        </c:scaling>
        <c:delete val="1"/>
        <c:axPos val="l"/>
        <c:numFmt formatCode="General" sourceLinked="1"/>
        <c:majorTickMark val="out"/>
        <c:minorTickMark val="none"/>
        <c:tickLblPos val="nextTo"/>
        <c:crossAx val="30288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3204353083434096E-2"/>
          <c:w val="0.96616035172886816"/>
          <c:h val="0.85029829856515837"/>
        </c:manualLayout>
      </c:layout>
      <c:lineChart>
        <c:grouping val="standard"/>
        <c:varyColors val="0"/>
        <c:ser>
          <c:idx val="0"/>
          <c:order val="0"/>
          <c:tx>
            <c:strRef>
              <c:f>Sheet1!$B$1</c:f>
              <c:strCache>
                <c:ptCount val="1"/>
                <c:pt idx="0">
                  <c:v>Enfants</c:v>
                </c:pt>
              </c:strCache>
            </c:strRef>
          </c:tx>
          <c:spPr>
            <a:ln w="63500" cap="rnd">
              <a:solidFill>
                <a:srgbClr val="422C81"/>
              </a:solidFill>
              <a:round/>
            </a:ln>
            <a:effectLst/>
          </c:spPr>
          <c:marker>
            <c:symbol val="circle"/>
            <c:size val="5"/>
            <c:spPr>
              <a:solidFill>
                <a:srgbClr val="422C81"/>
              </a:solidFill>
              <a:ln w="63500" cap="rnd">
                <a:solidFill>
                  <a:srgbClr val="422C81"/>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 2006</c:v>
                </c:pt>
                <c:pt idx="1">
                  <c:v>EDSB 2011-2012</c:v>
                </c:pt>
                <c:pt idx="2">
                  <c:v>EDSB 2017-2018</c:v>
                </c:pt>
              </c:strCache>
            </c:strRef>
          </c:cat>
          <c:val>
            <c:numRef>
              <c:f>Sheet1!$B$2:$B$4</c:f>
              <c:numCache>
                <c:formatCode>General</c:formatCode>
                <c:ptCount val="3"/>
                <c:pt idx="0">
                  <c:v>20</c:v>
                </c:pt>
                <c:pt idx="1">
                  <c:v>70</c:v>
                </c:pt>
                <c:pt idx="2">
                  <c:v>76</c:v>
                </c:pt>
              </c:numCache>
            </c:numRef>
          </c:val>
          <c:smooth val="0"/>
          <c:extLst>
            <c:ext xmlns:c16="http://schemas.microsoft.com/office/drawing/2014/chart" uri="{C3380CC4-5D6E-409C-BE32-E72D297353CC}">
              <c16:uniqueId val="{00000000-7F4E-409D-AEDB-B6C33AB68EDD}"/>
            </c:ext>
          </c:extLst>
        </c:ser>
        <c:ser>
          <c:idx val="1"/>
          <c:order val="1"/>
          <c:tx>
            <c:strRef>
              <c:f>Sheet1!$C$1</c:f>
              <c:strCache>
                <c:ptCount val="1"/>
                <c:pt idx="0">
                  <c:v>Femmes enceintes</c:v>
                </c:pt>
              </c:strCache>
            </c:strRef>
          </c:tx>
          <c:spPr>
            <a:ln w="63500" cap="rnd">
              <a:solidFill>
                <a:srgbClr val="E81D2E"/>
              </a:solidFill>
              <a:round/>
            </a:ln>
            <a:effectLst/>
          </c:spPr>
          <c:marker>
            <c:symbol val="circle"/>
            <c:size val="5"/>
            <c:spPr>
              <a:solidFill>
                <a:srgbClr val="E81D2E"/>
              </a:solidFill>
              <a:ln w="63500">
                <a:solidFill>
                  <a:srgbClr val="E81D2E"/>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 2006</c:v>
                </c:pt>
                <c:pt idx="1">
                  <c:v>EDSB 2011-2012</c:v>
                </c:pt>
                <c:pt idx="2">
                  <c:v>EDSB 2017-2018</c:v>
                </c:pt>
              </c:strCache>
            </c:strRef>
          </c:cat>
          <c:val>
            <c:numRef>
              <c:f>Sheet1!$C$2:$C$4</c:f>
              <c:numCache>
                <c:formatCode>General</c:formatCode>
                <c:ptCount val="3"/>
                <c:pt idx="0">
                  <c:v>20</c:v>
                </c:pt>
                <c:pt idx="1">
                  <c:v>75</c:v>
                </c:pt>
                <c:pt idx="2">
                  <c:v>79</c:v>
                </c:pt>
              </c:numCache>
            </c:numRef>
          </c:val>
          <c:smooth val="0"/>
          <c:extLst>
            <c:ext xmlns:c16="http://schemas.microsoft.com/office/drawing/2014/chart" uri="{C3380CC4-5D6E-409C-BE32-E72D297353CC}">
              <c16:uniqueId val="{00000001-7F4E-409D-AEDB-B6C33AB68EDD}"/>
            </c:ext>
          </c:extLst>
        </c:ser>
        <c:dLbls>
          <c:dLblPos val="t"/>
          <c:showLegendKey val="0"/>
          <c:showVal val="1"/>
          <c:showCatName val="0"/>
          <c:showSerName val="0"/>
          <c:showPercent val="0"/>
          <c:showBubbleSize val="0"/>
        </c:dLbls>
        <c:marker val="1"/>
        <c:smooth val="0"/>
        <c:axId val="303720728"/>
        <c:axId val="303714456"/>
      </c:lineChart>
      <c:catAx>
        <c:axId val="303720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3714456"/>
        <c:crosses val="autoZero"/>
        <c:auto val="1"/>
        <c:lblAlgn val="ctr"/>
        <c:lblOffset val="100"/>
        <c:noMultiLvlLbl val="0"/>
      </c:catAx>
      <c:valAx>
        <c:axId val="303714456"/>
        <c:scaling>
          <c:orientation val="minMax"/>
          <c:max val="100"/>
        </c:scaling>
        <c:delete val="1"/>
        <c:axPos val="l"/>
        <c:numFmt formatCode="General" sourceLinked="1"/>
        <c:majorTickMark val="out"/>
        <c:minorTickMark val="none"/>
        <c:tickLblPos val="nextTo"/>
        <c:crossAx val="303720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7.0199631595654038E-2"/>
          <c:w val="0.96616035172886816"/>
          <c:h val="0.78729689574851447"/>
        </c:manualLayout>
      </c:layout>
      <c:barChart>
        <c:barDir val="col"/>
        <c:grouping val="clustered"/>
        <c:varyColors val="0"/>
        <c:ser>
          <c:idx val="0"/>
          <c:order val="0"/>
          <c:tx>
            <c:strRef>
              <c:f>Sheet1!$B$1</c:f>
              <c:strCache>
                <c:ptCount val="1"/>
                <c:pt idx="0">
                  <c:v>Series 1</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19FB-4D48-8586-3A5A6A2EA7F4}"/>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19FB-4D48-8586-3A5A6A2EA7F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doses de SP/Fansidar (TPIg1+)</c:v>
                </c:pt>
                <c:pt idx="1">
                  <c:v>2+ doses de SP/Fansidar (TPIg2+)</c:v>
                </c:pt>
                <c:pt idx="2">
                  <c:v>3+ doses de SP/Fansidar (TPIg3+)</c:v>
                </c:pt>
              </c:strCache>
            </c:strRef>
          </c:cat>
          <c:val>
            <c:numRef>
              <c:f>Sheet1!$B$2:$B$4</c:f>
              <c:numCache>
                <c:formatCode>General</c:formatCode>
                <c:ptCount val="3"/>
                <c:pt idx="0">
                  <c:v>50</c:v>
                </c:pt>
                <c:pt idx="1">
                  <c:v>33</c:v>
                </c:pt>
                <c:pt idx="2">
                  <c:v>13</c:v>
                </c:pt>
              </c:numCache>
            </c:numRef>
          </c:val>
          <c:extLst>
            <c:ext xmlns:c16="http://schemas.microsoft.com/office/drawing/2014/chart" uri="{C3380CC4-5D6E-409C-BE32-E72D297353CC}">
              <c16:uniqueId val="{00000004-19FB-4D48-8586-3A5A6A2EA7F4}"/>
            </c:ext>
          </c:extLst>
        </c:ser>
        <c:dLbls>
          <c:dLblPos val="outEnd"/>
          <c:showLegendKey val="0"/>
          <c:showVal val="1"/>
          <c:showCatName val="0"/>
          <c:showSerName val="0"/>
          <c:showPercent val="0"/>
          <c:showBubbleSize val="0"/>
        </c:dLbls>
        <c:gapWidth val="100"/>
        <c:axId val="303713672"/>
        <c:axId val="303714064"/>
      </c:barChart>
      <c:catAx>
        <c:axId val="303713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3714064"/>
        <c:crosses val="autoZero"/>
        <c:auto val="1"/>
        <c:lblAlgn val="ctr"/>
        <c:lblOffset val="100"/>
        <c:noMultiLvlLbl val="0"/>
      </c:catAx>
      <c:valAx>
        <c:axId val="303714064"/>
        <c:scaling>
          <c:orientation val="minMax"/>
          <c:max val="100"/>
        </c:scaling>
        <c:delete val="1"/>
        <c:axPos val="l"/>
        <c:numFmt formatCode="General" sourceLinked="1"/>
        <c:majorTickMark val="out"/>
        <c:minorTickMark val="none"/>
        <c:tickLblPos val="nextTo"/>
        <c:crossAx val="30371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3999560805E-2"/>
          <c:y val="4.1112454655380895E-2"/>
          <c:w val="0.96616035172886816"/>
          <c:h val="0.85029829856515837"/>
        </c:manualLayout>
      </c:layout>
      <c:lineChart>
        <c:grouping val="standard"/>
        <c:varyColors val="0"/>
        <c:ser>
          <c:idx val="0"/>
          <c:order val="0"/>
          <c:tx>
            <c:strRef>
              <c:f>Sheet1!$B$1</c:f>
              <c:strCache>
                <c:ptCount val="1"/>
                <c:pt idx="0">
                  <c:v>3</c:v>
                </c:pt>
              </c:strCache>
            </c:strRef>
          </c:tx>
          <c:spPr>
            <a:ln w="63500" cap="rnd">
              <a:solidFill>
                <a:srgbClr val="422C81"/>
              </a:solidFill>
              <a:round/>
            </a:ln>
            <a:effectLst/>
          </c:spPr>
          <c:marker>
            <c:symbol val="circle"/>
            <c:size val="5"/>
            <c:spPr>
              <a:solidFill>
                <a:srgbClr val="422C81"/>
              </a:solidFill>
              <a:ln w="63500" cap="rnd">
                <a:solidFill>
                  <a:srgbClr val="422C81"/>
                </a:solidFill>
              </a:ln>
              <a:effectLst/>
              <a:scene3d>
                <a:camera prst="orthographicFront"/>
                <a:lightRig rig="threePt" dir="t">
                  <a:rot lat="0" lon="0" rev="1200000"/>
                </a:lightRig>
              </a:scene3d>
            </c:spPr>
          </c:marker>
          <c:dLbls>
            <c:dLbl>
              <c:idx val="0"/>
              <c:layout>
                <c:manualLayout>
                  <c:x val="-6.1197950699688419E-2"/>
                  <c:y val="-1.9377124413257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13-43C3-9EAA-82F980DF3A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EDSB-III 2006</c:v>
                </c:pt>
                <c:pt idx="1">
                  <c:v>EDSB-IV 2011-2012</c:v>
                </c:pt>
                <c:pt idx="2">
                  <c:v>EDSB-V 2017-2018</c:v>
                </c:pt>
              </c:strCache>
            </c:strRef>
          </c:cat>
          <c:val>
            <c:numRef>
              <c:f>Sheet1!$B$2:$B$4</c:f>
              <c:numCache>
                <c:formatCode>General</c:formatCode>
                <c:ptCount val="3"/>
                <c:pt idx="0">
                  <c:v>1</c:v>
                </c:pt>
                <c:pt idx="1">
                  <c:v>10</c:v>
                </c:pt>
                <c:pt idx="2">
                  <c:v>14</c:v>
                </c:pt>
              </c:numCache>
            </c:numRef>
          </c:val>
          <c:smooth val="0"/>
          <c:extLst>
            <c:ext xmlns:c16="http://schemas.microsoft.com/office/drawing/2014/chart" uri="{C3380CC4-5D6E-409C-BE32-E72D297353CC}">
              <c16:uniqueId val="{00000000-EA40-48F7-80BD-F471644BC019}"/>
            </c:ext>
          </c:extLst>
        </c:ser>
        <c:ser>
          <c:idx val="1"/>
          <c:order val="1"/>
          <c:tx>
            <c:strRef>
              <c:f>Sheet1!$C$1</c:f>
              <c:strCache>
                <c:ptCount val="1"/>
                <c:pt idx="0">
                  <c:v>2</c:v>
                </c:pt>
              </c:strCache>
            </c:strRef>
          </c:tx>
          <c:spPr>
            <a:ln w="63500" cap="rnd">
              <a:solidFill>
                <a:srgbClr val="AF5B9E"/>
              </a:solidFill>
              <a:round/>
            </a:ln>
            <a:effectLst/>
          </c:spPr>
          <c:marker>
            <c:symbol val="circle"/>
            <c:size val="5"/>
            <c:spPr>
              <a:solidFill>
                <a:srgbClr val="AF5B9E"/>
              </a:solidFill>
              <a:ln w="63500">
                <a:solidFill>
                  <a:srgbClr val="AF5B9E"/>
                </a:solidFill>
              </a:ln>
              <a:effectLst/>
              <a:scene3d>
                <a:camera prst="orthographicFront"/>
                <a:lightRig rig="threePt" dir="t">
                  <a:rot lat="0" lon="0" rev="1200000"/>
                </a:lightRig>
              </a:scene3d>
            </c:spPr>
          </c:marker>
          <c:dLbls>
            <c:dLbl>
              <c:idx val="0"/>
              <c:layout>
                <c:manualLayout>
                  <c:x val="-4.3142393169553081E-2"/>
                  <c:y val="-3.8663797617800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0-48F7-80BD-F471644BC0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EDSB-III 2006</c:v>
                </c:pt>
                <c:pt idx="1">
                  <c:v>EDSB-IV 2011-2012</c:v>
                </c:pt>
                <c:pt idx="2">
                  <c:v>EDSB-V 2017-2018</c:v>
                </c:pt>
              </c:strCache>
            </c:strRef>
          </c:cat>
          <c:val>
            <c:numRef>
              <c:f>Sheet1!$C$2:$C$4</c:f>
              <c:numCache>
                <c:formatCode>General</c:formatCode>
                <c:ptCount val="3"/>
                <c:pt idx="0">
                  <c:v>3</c:v>
                </c:pt>
                <c:pt idx="1">
                  <c:v>25</c:v>
                </c:pt>
                <c:pt idx="2">
                  <c:v>34</c:v>
                </c:pt>
              </c:numCache>
            </c:numRef>
          </c:val>
          <c:smooth val="0"/>
          <c:extLst>
            <c:ext xmlns:c16="http://schemas.microsoft.com/office/drawing/2014/chart" uri="{C3380CC4-5D6E-409C-BE32-E72D297353CC}">
              <c16:uniqueId val="{00000001-EA40-48F7-80BD-F471644BC019}"/>
            </c:ext>
          </c:extLst>
        </c:ser>
        <c:ser>
          <c:idx val="2"/>
          <c:order val="2"/>
          <c:tx>
            <c:strRef>
              <c:f>Sheet1!$D$1</c:f>
              <c:strCache>
                <c:ptCount val="1"/>
                <c:pt idx="0">
                  <c:v>1</c:v>
                </c:pt>
              </c:strCache>
            </c:strRef>
          </c:tx>
          <c:spPr>
            <a:ln w="63500" cap="rnd">
              <a:solidFill>
                <a:srgbClr val="FBD017"/>
              </a:solidFill>
              <a:round/>
            </a:ln>
            <a:effectLst/>
          </c:spPr>
          <c:marker>
            <c:symbol val="circle"/>
            <c:size val="5"/>
            <c:spPr>
              <a:solidFill>
                <a:srgbClr val="FBD017"/>
              </a:solidFill>
              <a:ln w="63500">
                <a:solidFill>
                  <a:srgbClr val="FBD017"/>
                </a:solidFill>
              </a:ln>
              <a:effectLst/>
              <a:scene3d>
                <a:camera prst="orthographicFront"/>
                <a:lightRig rig="threePt" dir="t">
                  <a:rot lat="0" lon="0" rev="1200000"/>
                </a:lightRig>
              </a:scene3d>
            </c:spPr>
          </c:marker>
          <c:dLbls>
            <c:dLbl>
              <c:idx val="0"/>
              <c:layout>
                <c:manualLayout>
                  <c:x val="-1.8142390435519538E-2"/>
                  <c:y val="-8.703139133001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0-48F7-80BD-F471644BC0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EDSB-III 2006</c:v>
                </c:pt>
                <c:pt idx="1">
                  <c:v>EDSB-IV 2011-2012</c:v>
                </c:pt>
                <c:pt idx="2">
                  <c:v>EDSB-V 2017-2018</c:v>
                </c:pt>
              </c:strCache>
            </c:strRef>
          </c:cat>
          <c:val>
            <c:numRef>
              <c:f>Sheet1!$D$2:$D$4</c:f>
              <c:numCache>
                <c:formatCode>General</c:formatCode>
                <c:ptCount val="3"/>
                <c:pt idx="0">
                  <c:v>5</c:v>
                </c:pt>
                <c:pt idx="1">
                  <c:v>42</c:v>
                </c:pt>
                <c:pt idx="2">
                  <c:v>50</c:v>
                </c:pt>
              </c:numCache>
            </c:numRef>
          </c:val>
          <c:smooth val="0"/>
          <c:extLst>
            <c:ext xmlns:c16="http://schemas.microsoft.com/office/drawing/2014/chart" uri="{C3380CC4-5D6E-409C-BE32-E72D297353CC}">
              <c16:uniqueId val="{00000002-EA40-48F7-80BD-F471644BC019}"/>
            </c:ext>
          </c:extLst>
        </c:ser>
        <c:dLbls>
          <c:dLblPos val="t"/>
          <c:showLegendKey val="0"/>
          <c:showVal val="1"/>
          <c:showCatName val="0"/>
          <c:showSerName val="0"/>
          <c:showPercent val="0"/>
          <c:showBubbleSize val="0"/>
        </c:dLbls>
        <c:marker val="1"/>
        <c:smooth val="0"/>
        <c:axId val="303714848"/>
        <c:axId val="303717984"/>
      </c:lineChart>
      <c:catAx>
        <c:axId val="303714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3717984"/>
        <c:crosses val="autoZero"/>
        <c:auto val="1"/>
        <c:lblAlgn val="ctr"/>
        <c:lblOffset val="100"/>
        <c:noMultiLvlLbl val="0"/>
      </c:catAx>
      <c:valAx>
        <c:axId val="303717984"/>
        <c:scaling>
          <c:orientation val="minMax"/>
          <c:max val="100"/>
        </c:scaling>
        <c:delete val="1"/>
        <c:axPos val="l"/>
        <c:numFmt formatCode="General" sourceLinked="1"/>
        <c:majorTickMark val="out"/>
        <c:minorTickMark val="none"/>
        <c:tickLblPos val="nextTo"/>
        <c:crossAx val="30371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8041112454655382E-2"/>
          <c:w val="0.96616035172886816"/>
          <c:h val="0.73915232052743107"/>
        </c:manualLayout>
      </c:layout>
      <c:barChart>
        <c:barDir val="col"/>
        <c:grouping val="clustered"/>
        <c:varyColors val="0"/>
        <c:ser>
          <c:idx val="0"/>
          <c:order val="0"/>
          <c:tx>
            <c:strRef>
              <c:f>Sheet1!$B$1</c:f>
              <c:strCache>
                <c:ptCount val="1"/>
                <c:pt idx="0">
                  <c:v>Series 1</c:v>
                </c:pt>
              </c:strCache>
            </c:strRef>
          </c:tx>
          <c:spPr>
            <a:solidFill>
              <a:srgbClr val="422C81"/>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F68E-451E-960A-2A46EC4C4C00}"/>
              </c:ext>
            </c:extLst>
          </c:dPt>
          <c:dPt>
            <c:idx val="2"/>
            <c:invertIfNegative val="0"/>
            <c:bubble3D val="0"/>
            <c:extLst>
              <c:ext xmlns:c16="http://schemas.microsoft.com/office/drawing/2014/chart" uri="{C3380CC4-5D6E-409C-BE32-E72D297353CC}">
                <c16:uniqueId val="{00000001-F68E-451E-960A-2A46EC4C4C0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Fièvre au cours des 2 semaines précédant l'interview</c:v>
                </c:pt>
                <c:pt idx="2">
                  <c:v>Conseils ou traitement ont été recherchés</c:v>
                </c:pt>
                <c:pt idx="3">
                  <c:v>Prélèvement du sang au doigt ou au talon pour être testé</c:v>
                </c:pt>
              </c:strCache>
            </c:strRef>
          </c:cat>
          <c:val>
            <c:numRef>
              <c:f>Sheet1!$B$2:$B$5</c:f>
              <c:numCache>
                <c:formatCode>General</c:formatCode>
                <c:ptCount val="4"/>
                <c:pt idx="0">
                  <c:v>19</c:v>
                </c:pt>
                <c:pt idx="2">
                  <c:v>53</c:v>
                </c:pt>
                <c:pt idx="3">
                  <c:v>18</c:v>
                </c:pt>
              </c:numCache>
            </c:numRef>
          </c:val>
          <c:extLst>
            <c:ext xmlns:c16="http://schemas.microsoft.com/office/drawing/2014/chart" uri="{C3380CC4-5D6E-409C-BE32-E72D297353CC}">
              <c16:uniqueId val="{00000002-F68E-451E-960A-2A46EC4C4C00}"/>
            </c:ext>
          </c:extLst>
        </c:ser>
        <c:dLbls>
          <c:dLblPos val="outEnd"/>
          <c:showLegendKey val="0"/>
          <c:showVal val="1"/>
          <c:showCatName val="0"/>
          <c:showSerName val="0"/>
          <c:showPercent val="0"/>
          <c:showBubbleSize val="0"/>
        </c:dLbls>
        <c:gapWidth val="100"/>
        <c:axId val="302881664"/>
        <c:axId val="302886760"/>
      </c:barChart>
      <c:catAx>
        <c:axId val="302881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02886760"/>
        <c:crosses val="autoZero"/>
        <c:auto val="1"/>
        <c:lblAlgn val="ctr"/>
        <c:lblOffset val="100"/>
        <c:noMultiLvlLbl val="0"/>
      </c:catAx>
      <c:valAx>
        <c:axId val="302886760"/>
        <c:scaling>
          <c:orientation val="minMax"/>
          <c:max val="100"/>
        </c:scaling>
        <c:delete val="1"/>
        <c:axPos val="l"/>
        <c:numFmt formatCode="General" sourceLinked="1"/>
        <c:majorTickMark val="out"/>
        <c:minorTickMark val="none"/>
        <c:tickLblPos val="nextTo"/>
        <c:crossAx val="30288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0.54349</cdr:x>
      <cdr:y>0.08793</cdr:y>
    </cdr:from>
    <cdr:to>
      <cdr:x>0.98121</cdr:x>
      <cdr:y>0.197</cdr:y>
    </cdr:to>
    <cdr:sp macro="" textlink="">
      <cdr:nvSpPr>
        <cdr:cNvPr id="3" name="TextBox 1"/>
        <cdr:cNvSpPr txBox="1"/>
      </cdr:nvSpPr>
      <cdr:spPr>
        <a:xfrm xmlns:a="http://schemas.openxmlformats.org/drawingml/2006/main">
          <a:off x="4487408" y="510195"/>
          <a:ext cx="3614058" cy="6328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800" i="1" noProof="0" dirty="0"/>
        </a:p>
      </cdr:txBody>
    </cdr:sp>
  </cdr:relSizeAnchor>
</c:userShapes>
</file>

<file path=ppt/drawings/drawing2.xml><?xml version="1.0" encoding="utf-8"?>
<c:userShapes xmlns:c="http://schemas.openxmlformats.org/drawingml/2006/chart">
  <cdr:relSizeAnchor xmlns:cdr="http://schemas.openxmlformats.org/drawingml/2006/chartDrawing">
    <cdr:from>
      <cdr:x>0.01788</cdr:x>
      <cdr:y>0.15162</cdr:y>
    </cdr:from>
    <cdr:to>
      <cdr:x>0.4556</cdr:x>
      <cdr:y>0.27302</cdr:y>
    </cdr:to>
    <cdr:sp macro="" textlink="">
      <cdr:nvSpPr>
        <cdr:cNvPr id="2" name="TextBox 1"/>
        <cdr:cNvSpPr txBox="1"/>
      </cdr:nvSpPr>
      <cdr:spPr>
        <a:xfrm xmlns:a="http://schemas.openxmlformats.org/drawingml/2006/main">
          <a:off x="147629" y="879727"/>
          <a:ext cx="3614073" cy="704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800" i="1" noProof="0" dirty="0"/>
            <a:t>Pourcentage de femmes et d’hommes de 15-24 ans</a:t>
          </a:r>
        </a:p>
      </cdr:txBody>
    </cdr:sp>
  </cdr:relSizeAnchor>
  <cdr:relSizeAnchor xmlns:cdr="http://schemas.openxmlformats.org/drawingml/2006/chartDrawing">
    <cdr:from>
      <cdr:x>0.53998</cdr:x>
      <cdr:y>0.05719</cdr:y>
    </cdr:from>
    <cdr:to>
      <cdr:x>0.9777</cdr:x>
      <cdr:y>0.21232</cdr:y>
    </cdr:to>
    <cdr:sp macro="" textlink="">
      <cdr:nvSpPr>
        <cdr:cNvPr id="3" name="TextBox 1"/>
        <cdr:cNvSpPr txBox="1"/>
      </cdr:nvSpPr>
      <cdr:spPr>
        <a:xfrm xmlns:a="http://schemas.openxmlformats.org/drawingml/2006/main">
          <a:off x="4458372" y="331821"/>
          <a:ext cx="3614073" cy="9000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800" i="1" noProof="0" dirty="0"/>
            <a:t>Parmi les femmes et les hommes de 15-24 ans ayant eu 2+ partenaires sexuels dans les 12 derniers mois, pourcentage:</a:t>
          </a:r>
        </a:p>
      </cdr:txBody>
    </cdr:sp>
  </cdr:relSizeAnchor>
</c:userShapes>
</file>

<file path=ppt/drawings/drawing3.xml><?xml version="1.0" encoding="utf-8"?>
<c:userShapes xmlns:c="http://schemas.openxmlformats.org/drawingml/2006/chart">
  <cdr:relSizeAnchor xmlns:cdr="http://schemas.openxmlformats.org/drawingml/2006/chartDrawing">
    <cdr:from>
      <cdr:x>0.01839</cdr:x>
      <cdr:y>0.20563</cdr:y>
    </cdr:from>
    <cdr:to>
      <cdr:x>0.45611</cdr:x>
      <cdr:y>0.31861</cdr:y>
    </cdr:to>
    <cdr:sp macro="" textlink="">
      <cdr:nvSpPr>
        <cdr:cNvPr id="2" name="TextBox 1"/>
        <cdr:cNvSpPr txBox="1"/>
      </cdr:nvSpPr>
      <cdr:spPr>
        <a:xfrm xmlns:a="http://schemas.openxmlformats.org/drawingml/2006/main">
          <a:off x="168202" y="1193103"/>
          <a:ext cx="4002512" cy="6555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800" i="1" noProof="0" dirty="0"/>
            <a:t>Parmi les femmes et les hommes de </a:t>
          </a:r>
          <a:br>
            <a:rPr lang="fr-FR" sz="1800" i="1" noProof="0" dirty="0"/>
          </a:br>
          <a:r>
            <a:rPr lang="fr-FR" sz="1800" i="1" noProof="0" dirty="0"/>
            <a:t>15-24 ans, pourcentage :</a:t>
          </a:r>
        </a:p>
      </cdr:txBody>
    </cdr:sp>
  </cdr:relSizeAnchor>
  <cdr:relSizeAnchor xmlns:cdr="http://schemas.openxmlformats.org/drawingml/2006/chartDrawing">
    <cdr:from>
      <cdr:x>0.50503</cdr:x>
      <cdr:y>0.11032</cdr:y>
    </cdr:from>
    <cdr:to>
      <cdr:x>0.98836</cdr:x>
      <cdr:y>0.25476</cdr:y>
    </cdr:to>
    <cdr:sp macro="" textlink="">
      <cdr:nvSpPr>
        <cdr:cNvPr id="3" name="TextBox 1"/>
        <cdr:cNvSpPr txBox="1"/>
      </cdr:nvSpPr>
      <cdr:spPr>
        <a:xfrm xmlns:a="http://schemas.openxmlformats.org/drawingml/2006/main">
          <a:off x="4617991" y="640109"/>
          <a:ext cx="4419570" cy="838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800" i="1" noProof="0" dirty="0"/>
            <a:t>Parmi les femmes et les hommes de 15-24 ans ayant eu des rapports sexuels dans les 12 derniers mois avec un partenaire non-marital, non-cohabitant, pourcentage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5DCB0-616A-4D00-A23B-0E7EB6002418}" type="datetimeFigureOut">
              <a:rPr lang="en-US" smtClean="0"/>
              <a:t>01-Apr-19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81180-36CA-43EC-B7D8-15BB5DAAE4B2}" type="slidenum">
              <a:rPr lang="en-US" smtClean="0"/>
              <a:t>‹N°›</a:t>
            </a:fld>
            <a:endParaRPr lang="en-US"/>
          </a:p>
        </p:txBody>
      </p:sp>
    </p:spTree>
    <p:extLst>
      <p:ext uri="{BB962C8B-B14F-4D97-AF65-F5344CB8AC3E}">
        <p14:creationId xmlns:p14="http://schemas.microsoft.com/office/powerpoint/2010/main" val="87001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6</a:t>
            </a:fld>
            <a:endParaRPr lang="en-US" dirty="0"/>
          </a:p>
        </p:txBody>
      </p:sp>
    </p:spTree>
    <p:extLst>
      <p:ext uri="{BB962C8B-B14F-4D97-AF65-F5344CB8AC3E}">
        <p14:creationId xmlns:p14="http://schemas.microsoft.com/office/powerpoint/2010/main" val="108750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26</a:t>
            </a:fld>
            <a:endParaRPr lang="en-US" dirty="0"/>
          </a:p>
        </p:txBody>
      </p:sp>
    </p:spTree>
    <p:extLst>
      <p:ext uri="{BB962C8B-B14F-4D97-AF65-F5344CB8AC3E}">
        <p14:creationId xmlns:p14="http://schemas.microsoft.com/office/powerpoint/2010/main" val="91833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27</a:t>
            </a:fld>
            <a:endParaRPr lang="en-US" dirty="0"/>
          </a:p>
        </p:txBody>
      </p:sp>
    </p:spTree>
    <p:extLst>
      <p:ext uri="{BB962C8B-B14F-4D97-AF65-F5344CB8AC3E}">
        <p14:creationId xmlns:p14="http://schemas.microsoft.com/office/powerpoint/2010/main" val="116856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29</a:t>
            </a:fld>
            <a:endParaRPr lang="en-US" dirty="0"/>
          </a:p>
        </p:txBody>
      </p:sp>
    </p:spTree>
    <p:extLst>
      <p:ext uri="{BB962C8B-B14F-4D97-AF65-F5344CB8AC3E}">
        <p14:creationId xmlns:p14="http://schemas.microsoft.com/office/powerpoint/2010/main" val="7435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33</a:t>
            </a:fld>
            <a:endParaRPr lang="en-US" dirty="0"/>
          </a:p>
        </p:txBody>
      </p:sp>
    </p:spTree>
    <p:extLst>
      <p:ext uri="{BB962C8B-B14F-4D97-AF65-F5344CB8AC3E}">
        <p14:creationId xmlns:p14="http://schemas.microsoft.com/office/powerpoint/2010/main" val="236154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34</a:t>
            </a:fld>
            <a:endParaRPr lang="en-US" dirty="0"/>
          </a:p>
        </p:txBody>
      </p:sp>
    </p:spTree>
    <p:extLst>
      <p:ext uri="{BB962C8B-B14F-4D97-AF65-F5344CB8AC3E}">
        <p14:creationId xmlns:p14="http://schemas.microsoft.com/office/powerpoint/2010/main" val="180411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36</a:t>
            </a:fld>
            <a:endParaRPr lang="en-US" dirty="0"/>
          </a:p>
        </p:txBody>
      </p:sp>
    </p:spTree>
    <p:extLst>
      <p:ext uri="{BB962C8B-B14F-4D97-AF65-F5344CB8AC3E}">
        <p14:creationId xmlns:p14="http://schemas.microsoft.com/office/powerpoint/2010/main" val="131191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39</a:t>
            </a:fld>
            <a:endParaRPr lang="en-US" dirty="0"/>
          </a:p>
        </p:txBody>
      </p:sp>
    </p:spTree>
    <p:extLst>
      <p:ext uri="{BB962C8B-B14F-4D97-AF65-F5344CB8AC3E}">
        <p14:creationId xmlns:p14="http://schemas.microsoft.com/office/powerpoint/2010/main" val="102545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41</a:t>
            </a:fld>
            <a:endParaRPr lang="en-US" dirty="0"/>
          </a:p>
        </p:txBody>
      </p:sp>
    </p:spTree>
    <p:extLst>
      <p:ext uri="{BB962C8B-B14F-4D97-AF65-F5344CB8AC3E}">
        <p14:creationId xmlns:p14="http://schemas.microsoft.com/office/powerpoint/2010/main" val="413395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7</a:t>
            </a:fld>
            <a:endParaRPr lang="en-US" dirty="0"/>
          </a:p>
        </p:txBody>
      </p:sp>
    </p:spTree>
    <p:extLst>
      <p:ext uri="{BB962C8B-B14F-4D97-AF65-F5344CB8AC3E}">
        <p14:creationId xmlns:p14="http://schemas.microsoft.com/office/powerpoint/2010/main" val="357941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8</a:t>
            </a:fld>
            <a:endParaRPr lang="en-US" dirty="0"/>
          </a:p>
        </p:txBody>
      </p:sp>
    </p:spTree>
    <p:extLst>
      <p:ext uri="{BB962C8B-B14F-4D97-AF65-F5344CB8AC3E}">
        <p14:creationId xmlns:p14="http://schemas.microsoft.com/office/powerpoint/2010/main" val="99344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10</a:t>
            </a:fld>
            <a:endParaRPr lang="en-US" dirty="0"/>
          </a:p>
        </p:txBody>
      </p:sp>
    </p:spTree>
    <p:extLst>
      <p:ext uri="{BB962C8B-B14F-4D97-AF65-F5344CB8AC3E}">
        <p14:creationId xmlns:p14="http://schemas.microsoft.com/office/powerpoint/2010/main" val="420395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noProof="0" dirty="0">
                <a:solidFill>
                  <a:schemeClr val="tx1"/>
                </a:solidFill>
                <a:effectLst/>
                <a:latin typeface="+mn-lt"/>
                <a:ea typeface="+mn-ea"/>
                <a:cs typeface="+mn-cs"/>
              </a:rPr>
              <a:t>NB: Ayant reçu au moins une dose au cours</a:t>
            </a:r>
            <a:r>
              <a:rPr lang="fr-FR" sz="1200" b="0" i="0" u="none" strike="noStrike" kern="1200" baseline="0" noProof="0" dirty="0">
                <a:solidFill>
                  <a:schemeClr val="tx1"/>
                </a:solidFill>
                <a:effectLst/>
                <a:latin typeface="+mn-lt"/>
                <a:ea typeface="+mn-ea"/>
                <a:cs typeface="+mn-cs"/>
              </a:rPr>
              <a:t> d’une visite prénatale ne fait plus parti de l’indicateur. </a:t>
            </a:r>
            <a:endParaRPr lang="fr-FR" noProof="0" dirty="0"/>
          </a:p>
        </p:txBody>
      </p:sp>
      <p:sp>
        <p:nvSpPr>
          <p:cNvPr id="4" name="Slide Number Placeholder 3"/>
          <p:cNvSpPr>
            <a:spLocks noGrp="1"/>
          </p:cNvSpPr>
          <p:nvPr>
            <p:ph type="sldNum" sz="quarter" idx="10"/>
          </p:nvPr>
        </p:nvSpPr>
        <p:spPr/>
        <p:txBody>
          <a:bodyPr/>
          <a:lstStyle/>
          <a:p>
            <a:fld id="{51E81180-36CA-43EC-B7D8-15BB5DAAE4B2}" type="slidenum">
              <a:rPr lang="en-US" smtClean="0"/>
              <a:t>12</a:t>
            </a:fld>
            <a:endParaRPr lang="en-US" dirty="0"/>
          </a:p>
        </p:txBody>
      </p:sp>
    </p:spTree>
    <p:extLst>
      <p:ext uri="{BB962C8B-B14F-4D97-AF65-F5344CB8AC3E}">
        <p14:creationId xmlns:p14="http://schemas.microsoft.com/office/powerpoint/2010/main" val="326943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b="0" i="0" u="none" strike="noStrike" kern="1200" dirty="0">
                <a:solidFill>
                  <a:schemeClr val="tx1"/>
                </a:solidFill>
                <a:effectLst/>
                <a:latin typeface="+mn-lt"/>
                <a:ea typeface="+mn-ea"/>
                <a:cs typeface="+mn-cs"/>
              </a:rPr>
              <a:t>NB:</a:t>
            </a:r>
            <a:r>
              <a:rPr lang="en-US" sz="1200" b="0" i="0" u="none" strike="noStrike" kern="1200" baseline="0" dirty="0">
                <a:solidFill>
                  <a:schemeClr val="tx1"/>
                </a:solidFill>
                <a:effectLst/>
                <a:latin typeface="+mn-lt"/>
                <a:ea typeface="+mn-ea"/>
                <a:cs typeface="+mn-cs"/>
              </a:rPr>
              <a:t> </a:t>
            </a:r>
            <a:r>
              <a:rPr lang="fr-FR" sz="1200" b="0" i="0" u="none" strike="noStrike" kern="1200" noProof="0" dirty="0">
                <a:solidFill>
                  <a:schemeClr val="tx1"/>
                </a:solidFill>
                <a:effectLst/>
                <a:latin typeface="+mn-lt"/>
                <a:ea typeface="+mn-ea"/>
                <a:cs typeface="+mn-cs"/>
              </a:rPr>
              <a:t>Ayant reçu au moins une dose au cours</a:t>
            </a:r>
            <a:r>
              <a:rPr lang="fr-FR" sz="1200" b="0" i="0" u="none" strike="noStrike" kern="1200" baseline="0" noProof="0" dirty="0">
                <a:solidFill>
                  <a:schemeClr val="tx1"/>
                </a:solidFill>
                <a:effectLst/>
                <a:latin typeface="+mn-lt"/>
                <a:ea typeface="+mn-ea"/>
                <a:cs typeface="+mn-cs"/>
              </a:rPr>
              <a:t> d’une visite prénatale ne fait plus parti de l’indicateur. </a:t>
            </a:r>
          </a:p>
          <a:p>
            <a:pPr marL="457200" lvl="1" indent="0">
              <a:buFont typeface="Arial" panose="020B0604020202020204" pitchFamily="34" charset="0"/>
              <a:buNone/>
            </a:pPr>
            <a:r>
              <a:rPr lang="fr-FR" sz="1200" b="0" i="0" u="none" strike="noStrike" kern="1200" baseline="0" noProof="0" dirty="0">
                <a:solidFill>
                  <a:schemeClr val="tx1"/>
                </a:solidFill>
                <a:effectLst/>
                <a:latin typeface="+mn-lt"/>
                <a:ea typeface="+mn-ea"/>
                <a:cs typeface="+mn-cs"/>
              </a:rPr>
              <a:t>Implications pour les tendances: </a:t>
            </a:r>
          </a:p>
          <a:p>
            <a:pPr marL="685800" lvl="1" indent="-228600">
              <a:buFont typeface="Arial" panose="020B0604020202020204" pitchFamily="34" charset="0"/>
              <a:buAutoNum type="arabicParenR"/>
            </a:pPr>
            <a:r>
              <a:rPr lang="fr-FR" sz="1200" b="0" i="0" u="none" strike="noStrike" kern="1200" baseline="0" noProof="0" dirty="0">
                <a:solidFill>
                  <a:schemeClr val="tx1"/>
                </a:solidFill>
                <a:effectLst/>
                <a:latin typeface="+mn-lt"/>
                <a:ea typeface="+mn-ea"/>
                <a:cs typeface="+mn-cs"/>
              </a:rPr>
              <a:t>si vous prenez les chiffres directement du rapport, les utilisateurs doivent faire attention pendant l’interprétation de la tendance</a:t>
            </a:r>
          </a:p>
          <a:p>
            <a:pPr marL="685800" lvl="1" indent="-228600">
              <a:buFont typeface="Arial" panose="020B0604020202020204" pitchFamily="34" charset="0"/>
              <a:buAutoNum type="arabicParenR"/>
            </a:pPr>
            <a:r>
              <a:rPr lang="fr-FR" sz="1200" b="0" i="0" u="none" strike="noStrike" kern="1200" baseline="0" noProof="0" dirty="0">
                <a:solidFill>
                  <a:schemeClr val="tx1"/>
                </a:solidFill>
                <a:effectLst/>
                <a:latin typeface="+mn-lt"/>
                <a:ea typeface="+mn-ea"/>
                <a:cs typeface="+mn-cs"/>
              </a:rPr>
              <a:t>Si vous utilisez la base de données, l’indicateur « la proportion des femmes avec une naissance vivante au cours des 2 années précédant l’enquête qui ont pris au moins 3 doses de SP pour la prévention du paludisme » peut être calculé pour les enquêtes antérieures et facilement affiché au cours du temps. </a:t>
            </a:r>
          </a:p>
          <a:p>
            <a:pPr marL="457200" lvl="1"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457200" lvl="1"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13</a:t>
            </a:fld>
            <a:endParaRPr lang="en-US" dirty="0"/>
          </a:p>
        </p:txBody>
      </p:sp>
    </p:spTree>
    <p:extLst>
      <p:ext uri="{BB962C8B-B14F-4D97-AF65-F5344CB8AC3E}">
        <p14:creationId xmlns:p14="http://schemas.microsoft.com/office/powerpoint/2010/main" val="199369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15</a:t>
            </a:fld>
            <a:endParaRPr lang="en-US" dirty="0"/>
          </a:p>
        </p:txBody>
      </p:sp>
    </p:spTree>
    <p:extLst>
      <p:ext uri="{BB962C8B-B14F-4D97-AF65-F5344CB8AC3E}">
        <p14:creationId xmlns:p14="http://schemas.microsoft.com/office/powerpoint/2010/main" val="351886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16</a:t>
            </a:fld>
            <a:endParaRPr lang="en-US" dirty="0"/>
          </a:p>
        </p:txBody>
      </p:sp>
    </p:spTree>
    <p:extLst>
      <p:ext uri="{BB962C8B-B14F-4D97-AF65-F5344CB8AC3E}">
        <p14:creationId xmlns:p14="http://schemas.microsoft.com/office/powerpoint/2010/main" val="390585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25</a:t>
            </a:fld>
            <a:endParaRPr lang="en-US" dirty="0"/>
          </a:p>
        </p:txBody>
      </p:sp>
    </p:spTree>
    <p:extLst>
      <p:ext uri="{BB962C8B-B14F-4D97-AF65-F5344CB8AC3E}">
        <p14:creationId xmlns:p14="http://schemas.microsoft.com/office/powerpoint/2010/main" val="187586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700"/>
            <a:ext cx="9144000" cy="1231900"/>
          </a:xfrm>
          <a:prstGeom prst="rect">
            <a:avLst/>
          </a:prstGeom>
        </p:spPr>
        <p:txBody>
          <a:bodyPr>
            <a:normAutofit/>
          </a:bodyPr>
          <a:lstStyle>
            <a:lvl1pPr algn="ctr">
              <a:defRPr sz="4000">
                <a:latin typeface="+mn-lt"/>
              </a:defRPr>
            </a:lvl1pPr>
          </a:lstStyle>
          <a:p>
            <a:r>
              <a:rPr lang="fr-FR" noProof="0" dirty="0"/>
              <a:t>Click to </a:t>
            </a:r>
            <a:r>
              <a:rPr lang="fr-FR" noProof="0" dirty="0" err="1"/>
              <a:t>edit</a:t>
            </a:r>
            <a:r>
              <a:rPr lang="fr-FR" noProof="0" dirty="0"/>
              <a:t> Master </a:t>
            </a:r>
            <a:br>
              <a:rPr lang="fr-FR" noProof="0" dirty="0"/>
            </a:br>
            <a:r>
              <a:rPr lang="fr-FR" noProof="0" dirty="0" err="1"/>
              <a:t>title</a:t>
            </a:r>
            <a:r>
              <a:rPr lang="fr-FR" noProof="0" dirty="0"/>
              <a:t> style</a:t>
            </a:r>
          </a:p>
        </p:txBody>
      </p:sp>
      <p:sp>
        <p:nvSpPr>
          <p:cNvPr id="3" name="Content Placeholder 2"/>
          <p:cNvSpPr>
            <a:spLocks noGrp="1"/>
          </p:cNvSpPr>
          <p:nvPr>
            <p:ph idx="1"/>
          </p:nvPr>
        </p:nvSpPr>
        <p:spPr>
          <a:xfrm>
            <a:off x="461639" y="1606858"/>
            <a:ext cx="8256233" cy="5251142"/>
          </a:xfrm>
          <a:prstGeom prst="rect">
            <a:avLst/>
          </a:prstGeom>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35166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a:latin typeface="+mn-lt"/>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idx="1"/>
          </p:nvPr>
        </p:nvSpPr>
        <p:spPr>
          <a:xfrm>
            <a:off x="461639" y="1606858"/>
            <a:ext cx="8256233" cy="5251142"/>
          </a:xfrm>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411987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idx="1"/>
          </p:nvPr>
        </p:nvSpPr>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219667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2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itle Placeholder 1"/>
          <p:cNvSpPr txBox="1">
            <a:spLocks/>
          </p:cNvSpPr>
          <p:nvPr userDrawn="1"/>
        </p:nvSpPr>
        <p:spPr>
          <a:xfrm>
            <a:off x="0" y="5218545"/>
            <a:ext cx="9143999" cy="16394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chemeClr val="bg1"/>
                </a:solidFill>
                <a:latin typeface="+mn-lt"/>
                <a:ea typeface="+mj-ea"/>
                <a:cs typeface="+mj-cs"/>
              </a:defRPr>
            </a:lvl1pPr>
          </a:lstStyle>
          <a:p>
            <a:r>
              <a:rPr lang="fr-FR" sz="4400" noProof="0" dirty="0"/>
              <a:t>5</a:t>
            </a:r>
            <a:r>
              <a:rPr lang="fr-FR" sz="4400" baseline="30000" noProof="0" dirty="0"/>
              <a:t>ème</a:t>
            </a:r>
            <a:r>
              <a:rPr lang="fr-FR" sz="4400" noProof="0" dirty="0"/>
              <a:t> Enquête</a:t>
            </a:r>
            <a:r>
              <a:rPr lang="fr-FR" sz="4400" baseline="0" noProof="0" dirty="0"/>
              <a:t> Démographique et de Santé au Bénin </a:t>
            </a:r>
            <a:r>
              <a:rPr lang="fr-FR" sz="4400" noProof="0" dirty="0"/>
              <a:t>(EDSB-V)</a:t>
            </a:r>
            <a:r>
              <a:rPr lang="fr-FR" sz="4400" baseline="0" noProof="0" dirty="0"/>
              <a:t> 2017-2018</a:t>
            </a:r>
            <a:endParaRPr lang="fr-FR" sz="4400" noProof="0" dirty="0"/>
          </a:p>
        </p:txBody>
      </p:sp>
      <p:cxnSp>
        <p:nvCxnSpPr>
          <p:cNvPr id="10" name="Straight Connector 9"/>
          <p:cNvCxnSpPr/>
          <p:nvPr userDrawn="1"/>
        </p:nvCxnSpPr>
        <p:spPr>
          <a:xfrm flipV="1">
            <a:off x="0" y="2112885"/>
            <a:ext cx="0" cy="12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2" y="1853439"/>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 y="5151649"/>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t="20949"/>
          <a:stretch/>
        </p:blipFill>
        <p:spPr>
          <a:xfrm>
            <a:off x="0" y="1995461"/>
            <a:ext cx="9144000" cy="3110262"/>
          </a:xfrm>
          <a:prstGeom prst="rect">
            <a:avLst/>
          </a:prstGeom>
        </p:spPr>
      </p:pic>
      <p:sp>
        <p:nvSpPr>
          <p:cNvPr id="12" name="Rectangle 11"/>
          <p:cNvSpPr/>
          <p:nvPr userDrawn="1"/>
        </p:nvSpPr>
        <p:spPr>
          <a:xfrm>
            <a:off x="-2" y="5110918"/>
            <a:ext cx="9144000"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 y="1944546"/>
            <a:ext cx="9144000"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073853"/>
      </p:ext>
    </p:extLst>
  </p:cSld>
  <p:clrMap bg1="lt1" tx1="dk1" bg2="lt2" tx2="dk2" accent1="accent1" accent2="accent2" accent3="accent3" accent4="accent4" accent5="accent5" accent6="accent6" hlink="hlink" folHlink="folHlink"/>
  <p:sldLayoutIdLst>
    <p:sldLayoutId id="2147483661" r:id="rId1"/>
    <p:sldLayoutId id="2147483677" r:id="rId2"/>
  </p:sldLayoutIdLst>
  <p:txStyles>
    <p:titleStyle>
      <a:lvl1pPr algn="ctr" defTabSz="914400" rtl="0" eaLnBrk="1" latinLnBrk="0" hangingPunct="1">
        <a:lnSpc>
          <a:spcPct val="90000"/>
        </a:lnSpc>
        <a:spcBef>
          <a:spcPct val="0"/>
        </a:spcBef>
        <a:buNone/>
        <a:defRPr sz="4400" b="1" kern="1200" baseline="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461639" y="1606858"/>
            <a:ext cx="8256233" cy="5251142"/>
          </a:xfrm>
          <a:prstGeom prst="rect">
            <a:avLst/>
          </a:prstGeom>
        </p:spPr>
        <p:txBody>
          <a:bodyPr vert="horz" lIns="91440" tIns="45720" rIns="91440" bIns="45720" rtlCol="0">
            <a:normAutofit/>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253571543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104439211"/>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
        <p:nvSpPr>
          <p:cNvPr id="4" name="TextBox 3"/>
          <p:cNvSpPr txBox="1"/>
          <p:nvPr/>
        </p:nvSpPr>
        <p:spPr>
          <a:xfrm>
            <a:off x="1" y="186612"/>
            <a:ext cx="9143999" cy="769441"/>
          </a:xfrm>
          <a:prstGeom prst="rect">
            <a:avLst/>
          </a:prstGeom>
          <a:noFill/>
        </p:spPr>
        <p:txBody>
          <a:bodyPr wrap="square" rtlCol="0">
            <a:spAutoFit/>
          </a:bodyPr>
          <a:lstStyle/>
          <a:p>
            <a:pPr algn="ctr"/>
            <a:r>
              <a:rPr lang="fr-FR" sz="4400" b="1" dirty="0">
                <a:solidFill>
                  <a:prstClr val="white"/>
                </a:solidFill>
              </a:rPr>
              <a:t>Paludisme</a:t>
            </a:r>
          </a:p>
        </p:txBody>
      </p:sp>
    </p:spTree>
    <p:extLst>
      <p:ext uri="{BB962C8B-B14F-4D97-AF65-F5344CB8AC3E}">
        <p14:creationId xmlns:p14="http://schemas.microsoft.com/office/powerpoint/2010/main" val="415009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noProof="0" dirty="0"/>
              <a:t>Tendances de l’utilisation des MII par les enfants et les femmes enceintes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25797188"/>
              </p:ext>
            </p:extLst>
          </p:nvPr>
        </p:nvGraphicFramePr>
        <p:xfrm>
          <a:off x="461963" y="1789114"/>
          <a:ext cx="8256587" cy="42744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2284" y="2349006"/>
            <a:ext cx="1956563" cy="369332"/>
          </a:xfrm>
          <a:prstGeom prst="rect">
            <a:avLst/>
          </a:prstGeom>
          <a:noFill/>
        </p:spPr>
        <p:txBody>
          <a:bodyPr wrap="square" rtlCol="0">
            <a:spAutoFit/>
          </a:bodyPr>
          <a:lstStyle/>
          <a:p>
            <a:r>
              <a:rPr lang="fr-FR" b="1" dirty="0">
                <a:solidFill>
                  <a:schemeClr val="accent4"/>
                </a:solidFill>
              </a:rPr>
              <a:t>Femmes enceintes</a:t>
            </a:r>
          </a:p>
        </p:txBody>
      </p:sp>
      <p:sp>
        <p:nvSpPr>
          <p:cNvPr id="10" name="TextBox 9"/>
          <p:cNvSpPr txBox="1"/>
          <p:nvPr/>
        </p:nvSpPr>
        <p:spPr>
          <a:xfrm>
            <a:off x="4926994" y="3181889"/>
            <a:ext cx="2082687" cy="369332"/>
          </a:xfrm>
          <a:prstGeom prst="rect">
            <a:avLst/>
          </a:prstGeom>
          <a:noFill/>
        </p:spPr>
        <p:txBody>
          <a:bodyPr wrap="square" rtlCol="0">
            <a:spAutoFit/>
          </a:bodyPr>
          <a:lstStyle/>
          <a:p>
            <a:r>
              <a:rPr lang="fr-FR" b="1" dirty="0">
                <a:solidFill>
                  <a:schemeClr val="accent1"/>
                </a:solidFill>
              </a:rPr>
              <a:t>Enfants</a:t>
            </a:r>
          </a:p>
        </p:txBody>
      </p:sp>
      <p:sp>
        <p:nvSpPr>
          <p:cNvPr id="11" name="TextBox 10"/>
          <p:cNvSpPr txBox="1"/>
          <p:nvPr/>
        </p:nvSpPr>
        <p:spPr>
          <a:xfrm>
            <a:off x="0" y="1377557"/>
            <a:ext cx="9144000" cy="646331"/>
          </a:xfrm>
          <a:prstGeom prst="rect">
            <a:avLst/>
          </a:prstGeom>
          <a:noFill/>
        </p:spPr>
        <p:txBody>
          <a:bodyPr wrap="square" rtlCol="0">
            <a:spAutoFit/>
          </a:bodyPr>
          <a:lstStyle/>
          <a:p>
            <a:pPr algn="ctr"/>
            <a:r>
              <a:rPr lang="fr-FR" i="1" dirty="0"/>
              <a:t>Pourcentage d’enfants de moins de 5 ans et de femmes enceintes de 15-49 ans </a:t>
            </a:r>
            <a:br>
              <a:rPr lang="fr-FR" i="1" dirty="0"/>
            </a:br>
            <a:r>
              <a:rPr lang="fr-FR" i="1" dirty="0"/>
              <a:t>ayant dormi sous une MII la nuit avant l’enquête</a:t>
            </a:r>
          </a:p>
        </p:txBody>
      </p:sp>
      <p:sp>
        <p:nvSpPr>
          <p:cNvPr id="14" name="TextBox 4"/>
          <p:cNvSpPr txBox="1"/>
          <p:nvPr/>
        </p:nvSpPr>
        <p:spPr>
          <a:xfrm>
            <a:off x="0" y="6071686"/>
            <a:ext cx="9144000" cy="830997"/>
          </a:xfrm>
          <a:prstGeom prst="rect">
            <a:avLst/>
          </a:prstGeom>
          <a:noFill/>
        </p:spPr>
        <p:txBody>
          <a:bodyPr wrap="square" rtlCol="0">
            <a:spAutoFit/>
          </a:bodyPr>
          <a:lstStyle/>
          <a:p>
            <a:r>
              <a:rPr lang="fr-FR" sz="1600" i="1" dirty="0"/>
              <a:t>* Une MII est une moustiquaire  qui a été imprégnée industriellement par le fabricant qui ne nécessite pas de traitement supplémentaire. Correspond à la Moustiquaire Imprégnée à Longue Durée d’Action (MIILDA) utilisée dans les EDS Bénin 2006 et 2011-2012</a:t>
            </a:r>
          </a:p>
        </p:txBody>
      </p:sp>
    </p:spTree>
    <p:extLst>
      <p:ext uri="{BB962C8B-B14F-4D97-AF65-F5344CB8AC3E}">
        <p14:creationId xmlns:p14="http://schemas.microsoft.com/office/powerpoint/2010/main" val="332132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4418729" cy="4152900"/>
          </a:xfrm>
        </p:spPr>
        <p:txBody>
          <a:bodyPr>
            <a:normAutofit fontScale="92500"/>
          </a:bodyPr>
          <a:lstStyle/>
          <a:p>
            <a:r>
              <a:rPr lang="fr-FR" sz="3400" noProof="0" dirty="0"/>
              <a:t>Prévention par les MIILD</a:t>
            </a:r>
          </a:p>
          <a:p>
            <a:r>
              <a:rPr lang="fr-FR" sz="3400" b="1" noProof="0" dirty="0">
                <a:solidFill>
                  <a:schemeClr val="accent5"/>
                </a:solidFill>
              </a:rPr>
              <a:t>Paludisme chez les femmes enceintes</a:t>
            </a:r>
          </a:p>
          <a:p>
            <a:r>
              <a:rPr lang="fr-FR" sz="3400" noProof="0" dirty="0"/>
              <a:t>Prise en charge de la fièvre chez les enfants</a:t>
            </a:r>
          </a:p>
          <a:p>
            <a:r>
              <a:rPr lang="fr-FR" sz="3400" noProof="0" dirty="0"/>
              <a:t>Prévalence du paludisme et de l’anémie</a:t>
            </a:r>
          </a:p>
        </p:txBody>
      </p:sp>
      <p:sp>
        <p:nvSpPr>
          <p:cNvPr id="4" name="TextBox 3"/>
          <p:cNvSpPr txBox="1"/>
          <p:nvPr/>
        </p:nvSpPr>
        <p:spPr>
          <a:xfrm>
            <a:off x="4329082" y="4948725"/>
            <a:ext cx="4572000" cy="276999"/>
          </a:xfrm>
          <a:prstGeom prst="rect">
            <a:avLst/>
          </a:prstGeom>
          <a:noFill/>
        </p:spPr>
        <p:txBody>
          <a:bodyPr wrap="square" rtlCol="0">
            <a:spAutoFit/>
          </a:bodyPr>
          <a:lstStyle/>
          <a:p>
            <a:pPr algn="ctr"/>
            <a:r>
              <a:rPr lang="fr-FR" sz="1200" dirty="0"/>
              <a:t>© 2009 </a:t>
            </a:r>
            <a:r>
              <a:rPr lang="fr-FR" sz="1200" dirty="0" err="1"/>
              <a:t>Nate</a:t>
            </a:r>
            <a:r>
              <a:rPr lang="fr-FR" sz="1200" dirty="0"/>
              <a:t> Miller, avec la permission de </a:t>
            </a:r>
            <a:r>
              <a:rPr lang="fr-FR" sz="1200" dirty="0" err="1"/>
              <a:t>Photoshare</a:t>
            </a:r>
            <a:endParaRPr lang="fr-FR"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082" y="1709271"/>
            <a:ext cx="4563035" cy="3106747"/>
          </a:xfrm>
          <a:prstGeom prst="rect">
            <a:avLst/>
          </a:prstGeom>
          <a:ln>
            <a:solidFill>
              <a:schemeClr val="tx1"/>
            </a:solidFill>
          </a:ln>
        </p:spPr>
      </p:pic>
    </p:spTree>
    <p:extLst>
      <p:ext uri="{BB962C8B-B14F-4D97-AF65-F5344CB8AC3E}">
        <p14:creationId xmlns:p14="http://schemas.microsoft.com/office/powerpoint/2010/main" val="307955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773473049"/>
              </p:ext>
            </p:extLst>
          </p:nvPr>
        </p:nvGraphicFramePr>
        <p:xfrm>
          <a:off x="0" y="1789113"/>
          <a:ext cx="9143999" cy="506888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0" y="-3477"/>
            <a:ext cx="9144000" cy="12319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n-lt"/>
                <a:ea typeface="+mj-ea"/>
                <a:cs typeface="+mj-cs"/>
              </a:defRPr>
            </a:lvl1pPr>
          </a:lstStyle>
          <a:p>
            <a:r>
              <a:rPr lang="fr-FR" dirty="0"/>
              <a:t>Traitement préventif intermittent pendant la grossesse (</a:t>
            </a:r>
            <a:r>
              <a:rPr lang="fr-FR" dirty="0" err="1"/>
              <a:t>TPIg</a:t>
            </a:r>
            <a:r>
              <a:rPr lang="fr-FR" dirty="0"/>
              <a:t>)</a:t>
            </a:r>
          </a:p>
        </p:txBody>
      </p:sp>
      <p:sp>
        <p:nvSpPr>
          <p:cNvPr id="7" name="TextBox 6"/>
          <p:cNvSpPr txBox="1"/>
          <p:nvPr/>
        </p:nvSpPr>
        <p:spPr>
          <a:xfrm>
            <a:off x="0" y="1228423"/>
            <a:ext cx="9144000" cy="646331"/>
          </a:xfrm>
          <a:prstGeom prst="rect">
            <a:avLst/>
          </a:prstGeom>
          <a:noFill/>
        </p:spPr>
        <p:txBody>
          <a:bodyPr wrap="square" rtlCol="0">
            <a:spAutoFit/>
          </a:bodyPr>
          <a:lstStyle/>
          <a:p>
            <a:pPr algn="ctr"/>
            <a:r>
              <a:rPr lang="fr-FR" i="1" dirty="0"/>
              <a:t>Pourcentage de femmes de 15-49 ayant eu une naissance vivante au cours des 2 années précédant l’enquête qui, pendant la dernière grossesse, ont reçu :</a:t>
            </a:r>
          </a:p>
        </p:txBody>
      </p:sp>
    </p:spTree>
    <p:extLst>
      <p:ext uri="{BB962C8B-B14F-4D97-AF65-F5344CB8AC3E}">
        <p14:creationId xmlns:p14="http://schemas.microsoft.com/office/powerpoint/2010/main" val="122144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Tendances du </a:t>
            </a:r>
            <a:r>
              <a:rPr lang="fr-FR" dirty="0" err="1"/>
              <a:t>TPIg</a:t>
            </a:r>
            <a:endParaRPr lang="fr-FR" noProof="0" dirty="0"/>
          </a:p>
        </p:txBody>
      </p:sp>
      <p:sp>
        <p:nvSpPr>
          <p:cNvPr id="4" name="TextBox 3"/>
          <p:cNvSpPr txBox="1"/>
          <p:nvPr/>
        </p:nvSpPr>
        <p:spPr>
          <a:xfrm>
            <a:off x="-1" y="1106933"/>
            <a:ext cx="9144000" cy="646331"/>
          </a:xfrm>
          <a:prstGeom prst="rect">
            <a:avLst/>
          </a:prstGeom>
          <a:noFill/>
        </p:spPr>
        <p:txBody>
          <a:bodyPr wrap="square" rtlCol="0">
            <a:spAutoFit/>
          </a:bodyPr>
          <a:lstStyle/>
          <a:p>
            <a:pPr algn="ctr"/>
            <a:r>
              <a:rPr lang="fr-FR" i="1" dirty="0"/>
              <a:t>Pourcentage de femmes de 15-49 ans ayant eu une naissance vivante au cours des 2 années précédant l’enquête qui, pendant la dernière grossesse, ont reçu</a:t>
            </a:r>
            <a:endParaRPr lang="en-US" i="1" dirty="0"/>
          </a:p>
        </p:txBody>
      </p:sp>
      <p:graphicFrame>
        <p:nvGraphicFramePr>
          <p:cNvPr id="12" name="Content Placeholder 7"/>
          <p:cNvGraphicFramePr>
            <a:graphicFrameLocks noGrp="1"/>
          </p:cNvGraphicFramePr>
          <p:nvPr>
            <p:ph idx="1"/>
            <p:extLst>
              <p:ext uri="{D42A27DB-BD31-4B8C-83A1-F6EECF244321}">
                <p14:modId xmlns:p14="http://schemas.microsoft.com/office/powerpoint/2010/main" val="3651583428"/>
              </p:ext>
            </p:extLst>
          </p:nvPr>
        </p:nvGraphicFramePr>
        <p:xfrm>
          <a:off x="0" y="1606550"/>
          <a:ext cx="9143999"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763455" y="4424177"/>
            <a:ext cx="1828800" cy="369332"/>
          </a:xfrm>
          <a:prstGeom prst="rect">
            <a:avLst/>
          </a:prstGeom>
          <a:noFill/>
        </p:spPr>
        <p:txBody>
          <a:bodyPr wrap="square" rtlCol="0">
            <a:spAutoFit/>
          </a:bodyPr>
          <a:lstStyle/>
          <a:p>
            <a:r>
              <a:rPr lang="en-US" b="1" dirty="0">
                <a:solidFill>
                  <a:schemeClr val="accent2"/>
                </a:solidFill>
              </a:rPr>
              <a:t>TPIg2+</a:t>
            </a:r>
          </a:p>
        </p:txBody>
      </p:sp>
      <p:sp>
        <p:nvSpPr>
          <p:cNvPr id="14" name="TextBox 13"/>
          <p:cNvSpPr txBox="1"/>
          <p:nvPr/>
        </p:nvSpPr>
        <p:spPr>
          <a:xfrm>
            <a:off x="5763455" y="5248930"/>
            <a:ext cx="2082687" cy="369332"/>
          </a:xfrm>
          <a:prstGeom prst="rect">
            <a:avLst/>
          </a:prstGeom>
          <a:noFill/>
        </p:spPr>
        <p:txBody>
          <a:bodyPr wrap="square" rtlCol="0">
            <a:spAutoFit/>
          </a:bodyPr>
          <a:lstStyle/>
          <a:p>
            <a:r>
              <a:rPr lang="en-US" b="1" dirty="0">
                <a:solidFill>
                  <a:schemeClr val="accent1"/>
                </a:solidFill>
              </a:rPr>
              <a:t>TPIg3+</a:t>
            </a:r>
          </a:p>
        </p:txBody>
      </p:sp>
      <p:sp>
        <p:nvSpPr>
          <p:cNvPr id="15" name="TextBox 14"/>
          <p:cNvSpPr txBox="1"/>
          <p:nvPr/>
        </p:nvSpPr>
        <p:spPr>
          <a:xfrm>
            <a:off x="5615971" y="3595325"/>
            <a:ext cx="1828800" cy="369332"/>
          </a:xfrm>
          <a:prstGeom prst="rect">
            <a:avLst/>
          </a:prstGeom>
          <a:noFill/>
        </p:spPr>
        <p:txBody>
          <a:bodyPr wrap="square" rtlCol="0">
            <a:spAutoFit/>
          </a:bodyPr>
          <a:lstStyle/>
          <a:p>
            <a:r>
              <a:rPr lang="en-US" b="1" dirty="0">
                <a:solidFill>
                  <a:schemeClr val="accent3"/>
                </a:solidFill>
              </a:rPr>
              <a:t>TPIg1+</a:t>
            </a:r>
          </a:p>
        </p:txBody>
      </p:sp>
    </p:spTree>
    <p:extLst>
      <p:ext uri="{BB962C8B-B14F-4D97-AF65-F5344CB8AC3E}">
        <p14:creationId xmlns:p14="http://schemas.microsoft.com/office/powerpoint/2010/main" val="416318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4418729" cy="4152900"/>
          </a:xfrm>
        </p:spPr>
        <p:txBody>
          <a:bodyPr>
            <a:normAutofit lnSpcReduction="10000"/>
          </a:bodyPr>
          <a:lstStyle/>
          <a:p>
            <a:r>
              <a:rPr lang="fr-FR" sz="3400" noProof="0" dirty="0"/>
              <a:t>Prévention</a:t>
            </a:r>
          </a:p>
          <a:p>
            <a:r>
              <a:rPr lang="fr-FR" sz="3400" noProof="0" dirty="0"/>
              <a:t>Paludisme chez les femmes enceintes</a:t>
            </a:r>
          </a:p>
          <a:p>
            <a:r>
              <a:rPr lang="fr-FR" sz="3400" b="1" noProof="0" dirty="0">
                <a:solidFill>
                  <a:schemeClr val="accent5"/>
                </a:solidFill>
              </a:rPr>
              <a:t>Prise en charge de la fièvre chez les enfants</a:t>
            </a:r>
          </a:p>
          <a:p>
            <a:r>
              <a:rPr lang="fr-FR" sz="3400" noProof="0" dirty="0"/>
              <a:t>Prévalence du paludisme et de l’anémie</a:t>
            </a:r>
          </a:p>
        </p:txBody>
      </p:sp>
      <p:sp>
        <p:nvSpPr>
          <p:cNvPr id="4" name="TextBox 3"/>
          <p:cNvSpPr txBox="1"/>
          <p:nvPr/>
        </p:nvSpPr>
        <p:spPr>
          <a:xfrm>
            <a:off x="4414247" y="4789125"/>
            <a:ext cx="4572000" cy="276999"/>
          </a:xfrm>
          <a:prstGeom prst="rect">
            <a:avLst/>
          </a:prstGeom>
          <a:noFill/>
        </p:spPr>
        <p:txBody>
          <a:bodyPr wrap="square" rtlCol="0">
            <a:spAutoFit/>
          </a:bodyPr>
          <a:lstStyle/>
          <a:p>
            <a:pPr algn="ctr"/>
            <a:r>
              <a:rPr lang="fr-FR" sz="1200" dirty="0"/>
              <a:t>© 2009 </a:t>
            </a:r>
            <a:r>
              <a:rPr lang="fr-FR" sz="1200" dirty="0" err="1"/>
              <a:t>Nate</a:t>
            </a:r>
            <a:r>
              <a:rPr lang="fr-FR" sz="1200" dirty="0"/>
              <a:t> Miller, avec la permission de </a:t>
            </a:r>
            <a:r>
              <a:rPr lang="fr-FR" sz="1200" dirty="0" err="1"/>
              <a:t>Photoshare</a:t>
            </a:r>
            <a:endParaRPr lang="fr-FR"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9" y="1574800"/>
            <a:ext cx="4563035" cy="3106747"/>
          </a:xfrm>
          <a:prstGeom prst="rect">
            <a:avLst/>
          </a:prstGeom>
          <a:ln>
            <a:solidFill>
              <a:schemeClr val="tx1"/>
            </a:solidFill>
          </a:ln>
        </p:spPr>
      </p:pic>
    </p:spTree>
    <p:extLst>
      <p:ext uri="{BB962C8B-B14F-4D97-AF65-F5344CB8AC3E}">
        <p14:creationId xmlns:p14="http://schemas.microsoft.com/office/powerpoint/2010/main" val="334693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Fièvre chez les enfants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27200351"/>
              </p:ext>
            </p:extLst>
          </p:nvPr>
        </p:nvGraphicFramePr>
        <p:xfrm>
          <a:off x="461963" y="1883548"/>
          <a:ext cx="8256587" cy="49744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1383" y="1242256"/>
            <a:ext cx="2984717" cy="646331"/>
          </a:xfrm>
          <a:prstGeom prst="rect">
            <a:avLst/>
          </a:prstGeom>
          <a:noFill/>
        </p:spPr>
        <p:txBody>
          <a:bodyPr wrap="square" rtlCol="0">
            <a:spAutoFit/>
          </a:bodyPr>
          <a:lstStyle/>
          <a:p>
            <a:pPr algn="ctr"/>
            <a:r>
              <a:rPr lang="fr-FR" i="1" dirty="0"/>
              <a:t>Pourcentage d’enfants de moins de 5 ans</a:t>
            </a:r>
          </a:p>
        </p:txBody>
      </p:sp>
      <p:sp>
        <p:nvSpPr>
          <p:cNvPr id="9" name="TextBox 8"/>
          <p:cNvSpPr txBox="1"/>
          <p:nvPr/>
        </p:nvSpPr>
        <p:spPr>
          <a:xfrm>
            <a:off x="4573068" y="965257"/>
            <a:ext cx="4143448" cy="923330"/>
          </a:xfrm>
          <a:prstGeom prst="rect">
            <a:avLst/>
          </a:prstGeom>
          <a:noFill/>
        </p:spPr>
        <p:txBody>
          <a:bodyPr wrap="square" rtlCol="0">
            <a:spAutoFit/>
          </a:bodyPr>
          <a:lstStyle/>
          <a:p>
            <a:pPr algn="ctr"/>
            <a:r>
              <a:rPr lang="fr-FR" i="1" dirty="0"/>
              <a:t>Pourcentage d’enfants de moins de 5 ans qui ont eu de la fièvre au cours des 2 semaines avant l’interview</a:t>
            </a:r>
          </a:p>
        </p:txBody>
      </p:sp>
      <p:cxnSp>
        <p:nvCxnSpPr>
          <p:cNvPr id="11" name="Straight Connector 10"/>
          <p:cNvCxnSpPr/>
          <p:nvPr/>
        </p:nvCxnSpPr>
        <p:spPr>
          <a:xfrm>
            <a:off x="353291" y="1849581"/>
            <a:ext cx="247303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65350" y="1849581"/>
            <a:ext cx="29535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68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Types d’antipaludiques utilisés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7326867"/>
              </p:ext>
            </p:extLst>
          </p:nvPr>
        </p:nvGraphicFramePr>
        <p:xfrm>
          <a:off x="1" y="1654175"/>
          <a:ext cx="9144000" cy="52038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007698"/>
            <a:ext cx="9144000" cy="646331"/>
          </a:xfrm>
          <a:prstGeom prst="rect">
            <a:avLst/>
          </a:prstGeom>
          <a:noFill/>
        </p:spPr>
        <p:txBody>
          <a:bodyPr wrap="square" rtlCol="0">
            <a:spAutoFit/>
          </a:bodyPr>
          <a:lstStyle/>
          <a:p>
            <a:pPr algn="ctr"/>
            <a:r>
              <a:rPr lang="fr-FR" i="1" dirty="0"/>
              <a:t>Parmi les enfants de moins de 5 ans ayant eu de la fièvre au cours des 2 semaines précédant l’interview qui ont pris n’importe quel antipaludique, pourcentage ayant pris :</a:t>
            </a:r>
          </a:p>
        </p:txBody>
      </p:sp>
    </p:spTree>
    <p:extLst>
      <p:ext uri="{BB962C8B-B14F-4D97-AF65-F5344CB8AC3E}">
        <p14:creationId xmlns:p14="http://schemas.microsoft.com/office/powerpoint/2010/main" val="259985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4418729" cy="4152900"/>
          </a:xfrm>
        </p:spPr>
        <p:txBody>
          <a:bodyPr>
            <a:normAutofit lnSpcReduction="10000"/>
          </a:bodyPr>
          <a:lstStyle/>
          <a:p>
            <a:r>
              <a:rPr lang="fr-FR" sz="3400" noProof="0" dirty="0"/>
              <a:t>Prévention</a:t>
            </a:r>
          </a:p>
          <a:p>
            <a:r>
              <a:rPr lang="fr-FR" sz="3400" noProof="0" dirty="0"/>
              <a:t>Paludisme chez les femmes enceintes</a:t>
            </a:r>
          </a:p>
          <a:p>
            <a:r>
              <a:rPr lang="fr-FR" sz="3400" noProof="0" dirty="0"/>
              <a:t>Prise en charge de la fièvre chez les enfants</a:t>
            </a:r>
          </a:p>
          <a:p>
            <a:r>
              <a:rPr lang="fr-FR" sz="3400" b="1" noProof="0" dirty="0">
                <a:solidFill>
                  <a:schemeClr val="accent5"/>
                </a:solidFill>
              </a:rPr>
              <a:t>Prévalence du paludisme et de l’anémie</a:t>
            </a:r>
          </a:p>
        </p:txBody>
      </p:sp>
      <p:sp>
        <p:nvSpPr>
          <p:cNvPr id="4" name="TextBox 3"/>
          <p:cNvSpPr txBox="1"/>
          <p:nvPr/>
        </p:nvSpPr>
        <p:spPr>
          <a:xfrm>
            <a:off x="4418729" y="4814254"/>
            <a:ext cx="4572000" cy="276999"/>
          </a:xfrm>
          <a:prstGeom prst="rect">
            <a:avLst/>
          </a:prstGeom>
          <a:noFill/>
        </p:spPr>
        <p:txBody>
          <a:bodyPr wrap="square" rtlCol="0">
            <a:spAutoFit/>
          </a:bodyPr>
          <a:lstStyle/>
          <a:p>
            <a:pPr algn="ctr"/>
            <a:r>
              <a:rPr lang="fr-FR" sz="1200" dirty="0"/>
              <a:t>© 2009 </a:t>
            </a:r>
            <a:r>
              <a:rPr lang="fr-FR" sz="1200" dirty="0" err="1"/>
              <a:t>Nate</a:t>
            </a:r>
            <a:r>
              <a:rPr lang="fr-FR" sz="1200" dirty="0"/>
              <a:t> Miller, avec la permission de </a:t>
            </a:r>
            <a:r>
              <a:rPr lang="fr-FR" sz="1200" dirty="0" err="1"/>
              <a:t>Photoshare</a:t>
            </a:r>
            <a:endParaRPr lang="fr-FR"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9" y="1574800"/>
            <a:ext cx="4563035" cy="3106747"/>
          </a:xfrm>
          <a:prstGeom prst="rect">
            <a:avLst/>
          </a:prstGeom>
          <a:ln>
            <a:solidFill>
              <a:schemeClr val="tx1"/>
            </a:solidFill>
          </a:ln>
        </p:spPr>
      </p:pic>
    </p:spTree>
    <p:extLst>
      <p:ext uri="{BB962C8B-B14F-4D97-AF65-F5344CB8AC3E}">
        <p14:creationId xmlns:p14="http://schemas.microsoft.com/office/powerpoint/2010/main" val="307830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Couverture des tests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04510737"/>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256" y="1096725"/>
            <a:ext cx="9144000" cy="369332"/>
          </a:xfrm>
          <a:prstGeom prst="rect">
            <a:avLst/>
          </a:prstGeom>
          <a:noFill/>
        </p:spPr>
        <p:txBody>
          <a:bodyPr wrap="square" rtlCol="0">
            <a:spAutoFit/>
          </a:bodyPr>
          <a:lstStyle/>
          <a:p>
            <a:pPr algn="ctr"/>
            <a:r>
              <a:rPr lang="fr-FR" i="1" dirty="0"/>
              <a:t>Pourcentage d’enfants éligibles de 6-59 mois pour lesquels on a effectué un test de :</a:t>
            </a:r>
          </a:p>
        </p:txBody>
      </p:sp>
    </p:spTree>
    <p:extLst>
      <p:ext uri="{BB962C8B-B14F-4D97-AF65-F5344CB8AC3E}">
        <p14:creationId xmlns:p14="http://schemas.microsoft.com/office/powerpoint/2010/main" val="67938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Faible Taux d’hémoglobine </a:t>
            </a:r>
            <a:r>
              <a:rPr lang="fr-FR" noProof="0" dirty="0"/>
              <a:t>selon l’âge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366857"/>
              </p:ext>
            </p:extLst>
          </p:nvPr>
        </p:nvGraphicFramePr>
        <p:xfrm>
          <a:off x="0" y="1749425"/>
          <a:ext cx="9143999" cy="47656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966603" y="6352014"/>
            <a:ext cx="3210791" cy="369332"/>
          </a:xfrm>
          <a:prstGeom prst="rect">
            <a:avLst/>
          </a:prstGeom>
          <a:noFill/>
        </p:spPr>
        <p:txBody>
          <a:bodyPr wrap="square" rtlCol="0">
            <a:spAutoFit/>
          </a:bodyPr>
          <a:lstStyle/>
          <a:p>
            <a:pPr algn="ctr"/>
            <a:r>
              <a:rPr lang="fr-FR" b="1" dirty="0"/>
              <a:t>Âge en mois</a:t>
            </a:r>
          </a:p>
        </p:txBody>
      </p:sp>
      <p:sp>
        <p:nvSpPr>
          <p:cNvPr id="6" name="TextBox 5"/>
          <p:cNvSpPr txBox="1"/>
          <p:nvPr/>
        </p:nvSpPr>
        <p:spPr>
          <a:xfrm>
            <a:off x="0" y="1173847"/>
            <a:ext cx="9144000" cy="369332"/>
          </a:xfrm>
          <a:prstGeom prst="rect">
            <a:avLst/>
          </a:prstGeom>
          <a:noFill/>
        </p:spPr>
        <p:txBody>
          <a:bodyPr wrap="square" rtlCol="0">
            <a:spAutoFit/>
          </a:bodyPr>
          <a:lstStyle/>
          <a:p>
            <a:pPr algn="ctr"/>
            <a:r>
              <a:rPr lang="fr-FR" i="1" dirty="0"/>
              <a:t>Pourcentage d’enfants de 6-59 mois dont le taux d’hémoglobine est &lt;8 g/dl</a:t>
            </a:r>
          </a:p>
        </p:txBody>
      </p:sp>
    </p:spTree>
    <p:extLst>
      <p:ext uri="{BB962C8B-B14F-4D97-AF65-F5344CB8AC3E}">
        <p14:creationId xmlns:p14="http://schemas.microsoft.com/office/powerpoint/2010/main" val="180661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4418729" cy="4152900"/>
          </a:xfrm>
        </p:spPr>
        <p:txBody>
          <a:bodyPr>
            <a:normAutofit fontScale="92500"/>
          </a:bodyPr>
          <a:lstStyle/>
          <a:p>
            <a:r>
              <a:rPr lang="fr-FR" sz="3400" b="1" noProof="0" dirty="0">
                <a:solidFill>
                  <a:schemeClr val="accent5"/>
                </a:solidFill>
              </a:rPr>
              <a:t>Prévention par les MIILD (MII)</a:t>
            </a:r>
          </a:p>
          <a:p>
            <a:r>
              <a:rPr lang="fr-FR" sz="3400" noProof="0" dirty="0"/>
              <a:t>Paludisme chez les femmes enceintes</a:t>
            </a:r>
          </a:p>
          <a:p>
            <a:r>
              <a:rPr lang="fr-FR" sz="3400" noProof="0" dirty="0"/>
              <a:t>Prise en charge de la fièvre chez les enfants</a:t>
            </a:r>
          </a:p>
          <a:p>
            <a:r>
              <a:rPr lang="fr-FR" sz="3400" noProof="0" dirty="0"/>
              <a:t>Prévalence du paludisme et de l’anémie</a:t>
            </a:r>
          </a:p>
        </p:txBody>
      </p:sp>
      <p:sp>
        <p:nvSpPr>
          <p:cNvPr id="5" name="TextBox 4"/>
          <p:cNvSpPr txBox="1"/>
          <p:nvPr/>
        </p:nvSpPr>
        <p:spPr>
          <a:xfrm>
            <a:off x="4418729" y="4814254"/>
            <a:ext cx="4572000" cy="276999"/>
          </a:xfrm>
          <a:prstGeom prst="rect">
            <a:avLst/>
          </a:prstGeom>
          <a:noFill/>
        </p:spPr>
        <p:txBody>
          <a:bodyPr wrap="square" rtlCol="0">
            <a:spAutoFit/>
          </a:bodyPr>
          <a:lstStyle/>
          <a:p>
            <a:pPr algn="ctr"/>
            <a:r>
              <a:rPr lang="fr-FR" sz="1200" dirty="0"/>
              <a:t>© 2009 </a:t>
            </a:r>
            <a:r>
              <a:rPr lang="fr-FR" sz="1200" dirty="0" err="1"/>
              <a:t>Nate</a:t>
            </a:r>
            <a:r>
              <a:rPr lang="fr-FR" sz="1200" dirty="0"/>
              <a:t> Miller, avec la permission de </a:t>
            </a:r>
            <a:r>
              <a:rPr lang="fr-FR" sz="1200" dirty="0" err="1"/>
              <a:t>Photoshare</a:t>
            </a:r>
            <a:endParaRPr lang="fr-FR"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9" y="1574800"/>
            <a:ext cx="4563035" cy="3106747"/>
          </a:xfrm>
          <a:prstGeom prst="rect">
            <a:avLst/>
          </a:prstGeom>
          <a:ln>
            <a:solidFill>
              <a:schemeClr val="tx1"/>
            </a:solidFill>
          </a:ln>
        </p:spPr>
      </p:pic>
    </p:spTree>
    <p:extLst>
      <p:ext uri="{BB962C8B-B14F-4D97-AF65-F5344CB8AC3E}">
        <p14:creationId xmlns:p14="http://schemas.microsoft.com/office/powerpoint/2010/main" val="362044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2126871" y="872385"/>
            <a:ext cx="4923724" cy="6140041"/>
            <a:chOff x="1211" y="0"/>
            <a:chExt cx="3338" cy="4320"/>
          </a:xfrm>
        </p:grpSpPr>
        <p:sp>
          <p:nvSpPr>
            <p:cNvPr id="37"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7"/>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8"/>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39"/>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40"/>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41"/>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42"/>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44"/>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45"/>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46"/>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47"/>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48"/>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p:txBody>
          <a:bodyPr>
            <a:normAutofit/>
          </a:bodyPr>
          <a:lstStyle/>
          <a:p>
            <a:r>
              <a:rPr lang="fr-FR" sz="2800" dirty="0"/>
              <a:t>Faible taux  d’hémoglobine selon le département</a:t>
            </a:r>
            <a:endParaRPr lang="fr-FR" sz="2800" noProof="0" dirty="0"/>
          </a:p>
        </p:txBody>
      </p:sp>
      <p:sp>
        <p:nvSpPr>
          <p:cNvPr id="4" name="TextBox 3"/>
          <p:cNvSpPr txBox="1"/>
          <p:nvPr/>
        </p:nvSpPr>
        <p:spPr>
          <a:xfrm>
            <a:off x="-24785" y="801440"/>
            <a:ext cx="9144000" cy="369332"/>
          </a:xfrm>
          <a:prstGeom prst="rect">
            <a:avLst/>
          </a:prstGeom>
          <a:noFill/>
        </p:spPr>
        <p:txBody>
          <a:bodyPr wrap="square" rtlCol="0">
            <a:spAutoFit/>
          </a:bodyPr>
          <a:lstStyle/>
          <a:p>
            <a:pPr algn="ctr"/>
            <a:r>
              <a:rPr lang="fr-FR" i="1" dirty="0"/>
              <a:t>Pourcentage d’enfants de 6-59 mois dont le taux  d’hémoglobine est &lt;8 g/dl</a:t>
            </a:r>
          </a:p>
        </p:txBody>
      </p:sp>
      <p:sp>
        <p:nvSpPr>
          <p:cNvPr id="5" name="TextBox 4"/>
          <p:cNvSpPr txBox="1"/>
          <p:nvPr/>
        </p:nvSpPr>
        <p:spPr>
          <a:xfrm>
            <a:off x="6966857" y="1872343"/>
            <a:ext cx="1774372" cy="1077218"/>
          </a:xfrm>
          <a:prstGeom prst="rect">
            <a:avLst/>
          </a:prstGeom>
          <a:noFill/>
        </p:spPr>
        <p:txBody>
          <a:bodyPr wrap="square" rtlCol="0">
            <a:spAutoFit/>
          </a:bodyPr>
          <a:lstStyle/>
          <a:p>
            <a:pPr algn="ctr"/>
            <a:r>
              <a:rPr lang="en-US" sz="3200" b="1" dirty="0"/>
              <a:t>Benin</a:t>
            </a:r>
          </a:p>
          <a:p>
            <a:pPr algn="ctr"/>
            <a:r>
              <a:rPr lang="en-US" sz="3200" b="1" dirty="0"/>
              <a:t>9 %</a:t>
            </a:r>
          </a:p>
        </p:txBody>
      </p:sp>
      <p:sp>
        <p:nvSpPr>
          <p:cNvPr id="20" name="TextBox 19"/>
          <p:cNvSpPr txBox="1"/>
          <p:nvPr/>
        </p:nvSpPr>
        <p:spPr>
          <a:xfrm>
            <a:off x="3739475" y="6505577"/>
            <a:ext cx="1508442" cy="369332"/>
          </a:xfrm>
          <a:prstGeom prst="rect">
            <a:avLst/>
          </a:prstGeom>
          <a:noFill/>
        </p:spPr>
        <p:txBody>
          <a:bodyPr wrap="square" rtlCol="0">
            <a:spAutoFit/>
          </a:bodyPr>
          <a:lstStyle/>
          <a:p>
            <a:pPr algn="ctr"/>
            <a:r>
              <a:rPr lang="en-US" dirty="0"/>
              <a:t>Littoral 2%</a:t>
            </a:r>
          </a:p>
        </p:txBody>
      </p:sp>
      <p:sp>
        <p:nvSpPr>
          <p:cNvPr id="21" name="TextBox 20"/>
          <p:cNvSpPr txBox="1"/>
          <p:nvPr/>
        </p:nvSpPr>
        <p:spPr>
          <a:xfrm>
            <a:off x="5177522" y="6334780"/>
            <a:ext cx="1379593" cy="369332"/>
          </a:xfrm>
          <a:prstGeom prst="rect">
            <a:avLst/>
          </a:prstGeom>
          <a:noFill/>
        </p:spPr>
        <p:txBody>
          <a:bodyPr wrap="square" rtlCol="0">
            <a:spAutoFit/>
          </a:bodyPr>
          <a:lstStyle/>
          <a:p>
            <a:pPr algn="ctr"/>
            <a:r>
              <a:rPr lang="en-US" dirty="0" err="1"/>
              <a:t>Ouémé</a:t>
            </a:r>
            <a:r>
              <a:rPr lang="en-US" dirty="0"/>
              <a:t> 6%</a:t>
            </a:r>
          </a:p>
        </p:txBody>
      </p:sp>
      <p:sp>
        <p:nvSpPr>
          <p:cNvPr id="22" name="TextBox 21"/>
          <p:cNvSpPr txBox="1"/>
          <p:nvPr/>
        </p:nvSpPr>
        <p:spPr>
          <a:xfrm>
            <a:off x="2449018" y="5749606"/>
            <a:ext cx="1337773" cy="369332"/>
          </a:xfrm>
          <a:prstGeom prst="rect">
            <a:avLst/>
          </a:prstGeom>
          <a:noFill/>
        </p:spPr>
        <p:txBody>
          <a:bodyPr wrap="square" rtlCol="0">
            <a:spAutoFit/>
          </a:bodyPr>
          <a:lstStyle/>
          <a:p>
            <a:pPr algn="ctr"/>
            <a:r>
              <a:rPr lang="en-US" dirty="0" err="1"/>
              <a:t>Couffo</a:t>
            </a:r>
            <a:r>
              <a:rPr lang="en-US" dirty="0"/>
              <a:t> 9%</a:t>
            </a:r>
          </a:p>
        </p:txBody>
      </p:sp>
      <p:sp>
        <p:nvSpPr>
          <p:cNvPr id="23" name="TextBox 22"/>
          <p:cNvSpPr txBox="1"/>
          <p:nvPr/>
        </p:nvSpPr>
        <p:spPr>
          <a:xfrm>
            <a:off x="3970762" y="5934546"/>
            <a:ext cx="1181366" cy="646331"/>
          </a:xfrm>
          <a:prstGeom prst="rect">
            <a:avLst/>
          </a:prstGeom>
          <a:noFill/>
        </p:spPr>
        <p:txBody>
          <a:bodyPr wrap="square" rtlCol="0">
            <a:spAutoFit/>
          </a:bodyPr>
          <a:lstStyle/>
          <a:p>
            <a:pPr algn="ctr"/>
            <a:r>
              <a:rPr lang="en-US" dirty="0" err="1"/>
              <a:t>Atlantique</a:t>
            </a:r>
            <a:endParaRPr lang="en-US" dirty="0"/>
          </a:p>
          <a:p>
            <a:pPr algn="ctr"/>
            <a:r>
              <a:rPr lang="en-US" dirty="0"/>
              <a:t>6%</a:t>
            </a:r>
          </a:p>
        </p:txBody>
      </p:sp>
      <p:sp>
        <p:nvSpPr>
          <p:cNvPr id="24" name="TextBox 23"/>
          <p:cNvSpPr txBox="1"/>
          <p:nvPr/>
        </p:nvSpPr>
        <p:spPr>
          <a:xfrm>
            <a:off x="2430277" y="6385688"/>
            <a:ext cx="1348496" cy="369332"/>
          </a:xfrm>
          <a:prstGeom prst="rect">
            <a:avLst/>
          </a:prstGeom>
          <a:noFill/>
        </p:spPr>
        <p:txBody>
          <a:bodyPr wrap="square" rtlCol="0">
            <a:spAutoFit/>
          </a:bodyPr>
          <a:lstStyle/>
          <a:p>
            <a:pPr algn="ctr"/>
            <a:r>
              <a:rPr lang="en-US" dirty="0"/>
              <a:t>Mono 7%</a:t>
            </a:r>
          </a:p>
        </p:txBody>
      </p:sp>
      <p:sp>
        <p:nvSpPr>
          <p:cNvPr id="25" name="TextBox 24"/>
          <p:cNvSpPr txBox="1"/>
          <p:nvPr/>
        </p:nvSpPr>
        <p:spPr>
          <a:xfrm>
            <a:off x="5247917" y="5497627"/>
            <a:ext cx="1309198" cy="369332"/>
          </a:xfrm>
          <a:prstGeom prst="rect">
            <a:avLst/>
          </a:prstGeom>
          <a:noFill/>
        </p:spPr>
        <p:txBody>
          <a:bodyPr wrap="square" rtlCol="0">
            <a:spAutoFit/>
          </a:bodyPr>
          <a:lstStyle/>
          <a:p>
            <a:pPr algn="ctr"/>
            <a:r>
              <a:rPr lang="en-US" dirty="0"/>
              <a:t>Plateau 7%</a:t>
            </a:r>
          </a:p>
        </p:txBody>
      </p:sp>
      <p:sp>
        <p:nvSpPr>
          <p:cNvPr id="26" name="TextBox 25"/>
          <p:cNvSpPr txBox="1"/>
          <p:nvPr/>
        </p:nvSpPr>
        <p:spPr>
          <a:xfrm>
            <a:off x="4048246" y="5404055"/>
            <a:ext cx="890899" cy="646331"/>
          </a:xfrm>
          <a:prstGeom prst="rect">
            <a:avLst/>
          </a:prstGeom>
          <a:noFill/>
        </p:spPr>
        <p:txBody>
          <a:bodyPr wrap="square" rtlCol="0">
            <a:spAutoFit/>
          </a:bodyPr>
          <a:lstStyle/>
          <a:p>
            <a:pPr algn="ctr"/>
            <a:r>
              <a:rPr lang="en-US" dirty="0"/>
              <a:t>Zou</a:t>
            </a:r>
          </a:p>
          <a:p>
            <a:pPr algn="ctr"/>
            <a:r>
              <a:rPr lang="en-US" dirty="0"/>
              <a:t>7%</a:t>
            </a:r>
          </a:p>
        </p:txBody>
      </p:sp>
      <p:sp>
        <p:nvSpPr>
          <p:cNvPr id="27" name="TextBox 26"/>
          <p:cNvSpPr txBox="1"/>
          <p:nvPr/>
        </p:nvSpPr>
        <p:spPr>
          <a:xfrm>
            <a:off x="4004630" y="4535439"/>
            <a:ext cx="947989" cy="646331"/>
          </a:xfrm>
          <a:prstGeom prst="rect">
            <a:avLst/>
          </a:prstGeom>
          <a:noFill/>
        </p:spPr>
        <p:txBody>
          <a:bodyPr wrap="square" rtlCol="0">
            <a:spAutoFit/>
          </a:bodyPr>
          <a:lstStyle/>
          <a:p>
            <a:pPr algn="ctr"/>
            <a:r>
              <a:rPr lang="en-US" dirty="0" err="1"/>
              <a:t>Collines</a:t>
            </a:r>
            <a:endParaRPr lang="en-US" dirty="0"/>
          </a:p>
          <a:p>
            <a:pPr algn="ctr"/>
            <a:r>
              <a:rPr lang="en-US" dirty="0"/>
              <a:t>4%</a:t>
            </a:r>
          </a:p>
        </p:txBody>
      </p:sp>
      <p:sp>
        <p:nvSpPr>
          <p:cNvPr id="28" name="TextBox 27"/>
          <p:cNvSpPr txBox="1"/>
          <p:nvPr/>
        </p:nvSpPr>
        <p:spPr>
          <a:xfrm>
            <a:off x="3613304" y="3470664"/>
            <a:ext cx="890899" cy="646331"/>
          </a:xfrm>
          <a:prstGeom prst="rect">
            <a:avLst/>
          </a:prstGeom>
          <a:noFill/>
        </p:spPr>
        <p:txBody>
          <a:bodyPr wrap="square" rtlCol="0">
            <a:spAutoFit/>
          </a:bodyPr>
          <a:lstStyle/>
          <a:p>
            <a:pPr algn="ctr"/>
            <a:r>
              <a:rPr lang="en-US" dirty="0"/>
              <a:t>Donga</a:t>
            </a:r>
          </a:p>
          <a:p>
            <a:pPr algn="ctr"/>
            <a:r>
              <a:rPr lang="en-US" dirty="0"/>
              <a:t>8%</a:t>
            </a:r>
          </a:p>
        </p:txBody>
      </p:sp>
      <p:sp>
        <p:nvSpPr>
          <p:cNvPr id="29" name="TextBox 28"/>
          <p:cNvSpPr txBox="1"/>
          <p:nvPr/>
        </p:nvSpPr>
        <p:spPr>
          <a:xfrm>
            <a:off x="4588733" y="3220520"/>
            <a:ext cx="890899" cy="646331"/>
          </a:xfrm>
          <a:prstGeom prst="rect">
            <a:avLst/>
          </a:prstGeom>
          <a:noFill/>
        </p:spPr>
        <p:txBody>
          <a:bodyPr wrap="square" rtlCol="0">
            <a:spAutoFit/>
          </a:bodyPr>
          <a:lstStyle/>
          <a:p>
            <a:pPr algn="ctr"/>
            <a:r>
              <a:rPr lang="en-US" dirty="0" err="1"/>
              <a:t>Borgou</a:t>
            </a:r>
            <a:endParaRPr lang="en-US" dirty="0"/>
          </a:p>
          <a:p>
            <a:pPr algn="ctr"/>
            <a:r>
              <a:rPr lang="en-US" dirty="0"/>
              <a:t>12%</a:t>
            </a:r>
          </a:p>
        </p:txBody>
      </p:sp>
      <p:sp>
        <p:nvSpPr>
          <p:cNvPr id="30" name="TextBox 29"/>
          <p:cNvSpPr txBox="1"/>
          <p:nvPr/>
        </p:nvSpPr>
        <p:spPr>
          <a:xfrm>
            <a:off x="3459087" y="2353113"/>
            <a:ext cx="999597" cy="646331"/>
          </a:xfrm>
          <a:prstGeom prst="rect">
            <a:avLst/>
          </a:prstGeom>
          <a:noFill/>
        </p:spPr>
        <p:txBody>
          <a:bodyPr wrap="square" rtlCol="0">
            <a:spAutoFit/>
          </a:bodyPr>
          <a:lstStyle/>
          <a:p>
            <a:pPr algn="ctr"/>
            <a:r>
              <a:rPr lang="en-US" dirty="0" err="1">
                <a:solidFill>
                  <a:schemeClr val="bg1"/>
                </a:solidFill>
              </a:rPr>
              <a:t>Atacora</a:t>
            </a:r>
            <a:endParaRPr lang="en-US" dirty="0">
              <a:solidFill>
                <a:schemeClr val="bg1"/>
              </a:solidFill>
            </a:endParaRPr>
          </a:p>
          <a:p>
            <a:pPr algn="ctr"/>
            <a:r>
              <a:rPr lang="en-US" dirty="0">
                <a:solidFill>
                  <a:schemeClr val="bg1"/>
                </a:solidFill>
              </a:rPr>
              <a:t>18%</a:t>
            </a:r>
          </a:p>
        </p:txBody>
      </p:sp>
      <p:sp>
        <p:nvSpPr>
          <p:cNvPr id="31" name="TextBox 30"/>
          <p:cNvSpPr txBox="1"/>
          <p:nvPr/>
        </p:nvSpPr>
        <p:spPr>
          <a:xfrm>
            <a:off x="4547215" y="1814336"/>
            <a:ext cx="1116379" cy="646331"/>
          </a:xfrm>
          <a:prstGeom prst="rect">
            <a:avLst/>
          </a:prstGeom>
          <a:noFill/>
        </p:spPr>
        <p:txBody>
          <a:bodyPr wrap="square" rtlCol="0">
            <a:spAutoFit/>
          </a:bodyPr>
          <a:lstStyle/>
          <a:p>
            <a:pPr algn="ctr"/>
            <a:r>
              <a:rPr lang="en-US" dirty="0" err="1"/>
              <a:t>Alibori</a:t>
            </a:r>
            <a:endParaRPr lang="en-US" dirty="0"/>
          </a:p>
          <a:p>
            <a:pPr algn="ctr"/>
            <a:r>
              <a:rPr lang="en-US" dirty="0"/>
              <a:t>11%</a:t>
            </a:r>
          </a:p>
        </p:txBody>
      </p:sp>
      <p:cxnSp>
        <p:nvCxnSpPr>
          <p:cNvPr id="32" name="Straight Connector 31"/>
          <p:cNvCxnSpPr/>
          <p:nvPr/>
        </p:nvCxnSpPr>
        <p:spPr>
          <a:xfrm flipH="1">
            <a:off x="3613304" y="6379947"/>
            <a:ext cx="445449" cy="87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38213" y="5925310"/>
            <a:ext cx="343966" cy="17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89947" y="5862592"/>
            <a:ext cx="635909" cy="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95996" y="6403697"/>
            <a:ext cx="281526" cy="115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65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noProof="0" dirty="0"/>
              <a:t>Prévalence du paludisme selon le milieu de résidence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4044153"/>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2364" y="1518201"/>
            <a:ext cx="9144000" cy="369332"/>
          </a:xfrm>
          <a:prstGeom prst="rect">
            <a:avLst/>
          </a:prstGeom>
          <a:noFill/>
        </p:spPr>
        <p:txBody>
          <a:bodyPr wrap="square" rtlCol="0">
            <a:spAutoFit/>
          </a:bodyPr>
          <a:lstStyle/>
          <a:p>
            <a:pPr algn="ctr"/>
            <a:r>
              <a:rPr lang="fr-FR" i="1" dirty="0"/>
              <a:t>Pourcentage d’enfants de 6-59 mois dont le résultat du test microscopique est positif</a:t>
            </a:r>
          </a:p>
        </p:txBody>
      </p:sp>
    </p:spTree>
    <p:extLst>
      <p:ext uri="{BB962C8B-B14F-4D97-AF65-F5344CB8AC3E}">
        <p14:creationId xmlns:p14="http://schemas.microsoft.com/office/powerpoint/2010/main" val="271570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4"/>
          <p:cNvGrpSpPr>
            <a:grpSpLocks noChangeAspect="1"/>
          </p:cNvGrpSpPr>
          <p:nvPr/>
        </p:nvGrpSpPr>
        <p:grpSpPr bwMode="auto">
          <a:xfrm>
            <a:off x="2126871" y="937037"/>
            <a:ext cx="4923724" cy="6140041"/>
            <a:chOff x="1211" y="0"/>
            <a:chExt cx="3338" cy="4320"/>
          </a:xfrm>
        </p:grpSpPr>
        <p:sp>
          <p:nvSpPr>
            <p:cNvPr id="65"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65"/>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66"/>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67"/>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8"/>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69"/>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70"/>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71"/>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72"/>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3"/>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74"/>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75"/>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76"/>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0" y="1"/>
            <a:ext cx="9144000" cy="1021252"/>
          </a:xfrm>
        </p:spPr>
        <p:txBody>
          <a:bodyPr>
            <a:normAutofit/>
          </a:bodyPr>
          <a:lstStyle/>
          <a:p>
            <a:r>
              <a:rPr lang="fr-FR" sz="3200" dirty="0"/>
              <a:t>Prévalence du paludisme selon le département</a:t>
            </a:r>
            <a:endParaRPr lang="fr-FR" sz="3200" noProof="0" dirty="0"/>
          </a:p>
        </p:txBody>
      </p:sp>
      <p:sp>
        <p:nvSpPr>
          <p:cNvPr id="4" name="TextBox 3"/>
          <p:cNvSpPr txBox="1"/>
          <p:nvPr/>
        </p:nvSpPr>
        <p:spPr>
          <a:xfrm>
            <a:off x="-24785" y="801440"/>
            <a:ext cx="9144000" cy="369332"/>
          </a:xfrm>
          <a:prstGeom prst="rect">
            <a:avLst/>
          </a:prstGeom>
          <a:noFill/>
        </p:spPr>
        <p:txBody>
          <a:bodyPr wrap="square" rtlCol="0">
            <a:spAutoFit/>
          </a:bodyPr>
          <a:lstStyle/>
          <a:p>
            <a:pPr algn="ctr"/>
            <a:r>
              <a:rPr lang="fr-FR" i="1" dirty="0"/>
              <a:t>Pourcentage d’enfants de 6-59 mois dont le résultat du test microscopique est positif</a:t>
            </a:r>
          </a:p>
        </p:txBody>
      </p:sp>
      <p:sp>
        <p:nvSpPr>
          <p:cNvPr id="5" name="TextBox 4"/>
          <p:cNvSpPr txBox="1"/>
          <p:nvPr/>
        </p:nvSpPr>
        <p:spPr>
          <a:xfrm>
            <a:off x="6966857" y="1872343"/>
            <a:ext cx="1774372" cy="1077218"/>
          </a:xfrm>
          <a:prstGeom prst="rect">
            <a:avLst/>
          </a:prstGeom>
          <a:noFill/>
        </p:spPr>
        <p:txBody>
          <a:bodyPr wrap="square" rtlCol="0">
            <a:spAutoFit/>
          </a:bodyPr>
          <a:lstStyle/>
          <a:p>
            <a:pPr algn="ctr"/>
            <a:r>
              <a:rPr lang="en-US" sz="3200" b="1" dirty="0"/>
              <a:t>Benin</a:t>
            </a:r>
          </a:p>
          <a:p>
            <a:pPr algn="ctr"/>
            <a:r>
              <a:rPr lang="en-US" sz="3200" b="1" dirty="0"/>
              <a:t>39 %</a:t>
            </a:r>
          </a:p>
        </p:txBody>
      </p:sp>
      <p:sp>
        <p:nvSpPr>
          <p:cNvPr id="20" name="TextBox 19"/>
          <p:cNvSpPr txBox="1"/>
          <p:nvPr/>
        </p:nvSpPr>
        <p:spPr>
          <a:xfrm>
            <a:off x="3739475" y="6505577"/>
            <a:ext cx="1508442" cy="369332"/>
          </a:xfrm>
          <a:prstGeom prst="rect">
            <a:avLst/>
          </a:prstGeom>
          <a:noFill/>
        </p:spPr>
        <p:txBody>
          <a:bodyPr wrap="square" rtlCol="0">
            <a:spAutoFit/>
          </a:bodyPr>
          <a:lstStyle/>
          <a:p>
            <a:pPr algn="ctr"/>
            <a:r>
              <a:rPr lang="en-US" dirty="0"/>
              <a:t>Littoral 17%</a:t>
            </a:r>
          </a:p>
        </p:txBody>
      </p:sp>
      <p:sp>
        <p:nvSpPr>
          <p:cNvPr id="21" name="TextBox 20"/>
          <p:cNvSpPr txBox="1"/>
          <p:nvPr/>
        </p:nvSpPr>
        <p:spPr>
          <a:xfrm>
            <a:off x="5177522" y="6334780"/>
            <a:ext cx="1379593" cy="369332"/>
          </a:xfrm>
          <a:prstGeom prst="rect">
            <a:avLst/>
          </a:prstGeom>
          <a:noFill/>
        </p:spPr>
        <p:txBody>
          <a:bodyPr wrap="square" rtlCol="0">
            <a:spAutoFit/>
          </a:bodyPr>
          <a:lstStyle/>
          <a:p>
            <a:pPr algn="ctr"/>
            <a:r>
              <a:rPr lang="en-US" dirty="0" err="1"/>
              <a:t>Ouémé</a:t>
            </a:r>
            <a:r>
              <a:rPr lang="en-US" dirty="0"/>
              <a:t> 26%</a:t>
            </a:r>
          </a:p>
        </p:txBody>
      </p:sp>
      <p:sp>
        <p:nvSpPr>
          <p:cNvPr id="22" name="TextBox 21"/>
          <p:cNvSpPr txBox="1"/>
          <p:nvPr/>
        </p:nvSpPr>
        <p:spPr>
          <a:xfrm>
            <a:off x="2468968" y="5749606"/>
            <a:ext cx="1337773" cy="369332"/>
          </a:xfrm>
          <a:prstGeom prst="rect">
            <a:avLst/>
          </a:prstGeom>
          <a:noFill/>
        </p:spPr>
        <p:txBody>
          <a:bodyPr wrap="square" rtlCol="0">
            <a:spAutoFit/>
          </a:bodyPr>
          <a:lstStyle/>
          <a:p>
            <a:pPr algn="ctr"/>
            <a:r>
              <a:rPr lang="en-US" dirty="0" err="1"/>
              <a:t>Couffo</a:t>
            </a:r>
            <a:r>
              <a:rPr lang="en-US" dirty="0"/>
              <a:t> 51%</a:t>
            </a:r>
          </a:p>
        </p:txBody>
      </p:sp>
      <p:sp>
        <p:nvSpPr>
          <p:cNvPr id="23" name="TextBox 22"/>
          <p:cNvSpPr txBox="1"/>
          <p:nvPr/>
        </p:nvSpPr>
        <p:spPr>
          <a:xfrm>
            <a:off x="3958224" y="6019627"/>
            <a:ext cx="1181366" cy="646331"/>
          </a:xfrm>
          <a:prstGeom prst="rect">
            <a:avLst/>
          </a:prstGeom>
          <a:noFill/>
        </p:spPr>
        <p:txBody>
          <a:bodyPr wrap="square" rtlCol="0">
            <a:spAutoFit/>
          </a:bodyPr>
          <a:lstStyle/>
          <a:p>
            <a:pPr algn="ctr"/>
            <a:r>
              <a:rPr lang="en-US" dirty="0" err="1"/>
              <a:t>Atlantique</a:t>
            </a:r>
            <a:endParaRPr lang="en-US" dirty="0"/>
          </a:p>
          <a:p>
            <a:pPr algn="ctr"/>
            <a:r>
              <a:rPr lang="en-US" dirty="0"/>
              <a:t>34%</a:t>
            </a:r>
          </a:p>
        </p:txBody>
      </p:sp>
      <p:sp>
        <p:nvSpPr>
          <p:cNvPr id="24" name="TextBox 23"/>
          <p:cNvSpPr txBox="1"/>
          <p:nvPr/>
        </p:nvSpPr>
        <p:spPr>
          <a:xfrm>
            <a:off x="2430277" y="6385688"/>
            <a:ext cx="1348496" cy="369332"/>
          </a:xfrm>
          <a:prstGeom prst="rect">
            <a:avLst/>
          </a:prstGeom>
          <a:noFill/>
        </p:spPr>
        <p:txBody>
          <a:bodyPr wrap="square" rtlCol="0">
            <a:spAutoFit/>
          </a:bodyPr>
          <a:lstStyle/>
          <a:p>
            <a:pPr algn="ctr"/>
            <a:r>
              <a:rPr lang="en-US" dirty="0"/>
              <a:t>Mono 38%</a:t>
            </a:r>
          </a:p>
        </p:txBody>
      </p:sp>
      <p:sp>
        <p:nvSpPr>
          <p:cNvPr id="25" name="TextBox 24"/>
          <p:cNvSpPr txBox="1"/>
          <p:nvPr/>
        </p:nvSpPr>
        <p:spPr>
          <a:xfrm>
            <a:off x="5247917" y="5497627"/>
            <a:ext cx="1309198" cy="646331"/>
          </a:xfrm>
          <a:prstGeom prst="rect">
            <a:avLst/>
          </a:prstGeom>
          <a:noFill/>
        </p:spPr>
        <p:txBody>
          <a:bodyPr wrap="square" rtlCol="0">
            <a:spAutoFit/>
          </a:bodyPr>
          <a:lstStyle/>
          <a:p>
            <a:pPr algn="ctr"/>
            <a:r>
              <a:rPr lang="en-US" dirty="0"/>
              <a:t>Plateau 37%</a:t>
            </a:r>
          </a:p>
        </p:txBody>
      </p:sp>
      <p:sp>
        <p:nvSpPr>
          <p:cNvPr id="26" name="TextBox 25"/>
          <p:cNvSpPr txBox="1"/>
          <p:nvPr/>
        </p:nvSpPr>
        <p:spPr>
          <a:xfrm>
            <a:off x="3982272" y="5446883"/>
            <a:ext cx="890899" cy="646331"/>
          </a:xfrm>
          <a:prstGeom prst="rect">
            <a:avLst/>
          </a:prstGeom>
          <a:noFill/>
        </p:spPr>
        <p:txBody>
          <a:bodyPr wrap="square" rtlCol="0">
            <a:spAutoFit/>
          </a:bodyPr>
          <a:lstStyle/>
          <a:p>
            <a:pPr algn="ctr"/>
            <a:r>
              <a:rPr lang="en-US" dirty="0"/>
              <a:t>Zou</a:t>
            </a:r>
          </a:p>
          <a:p>
            <a:pPr algn="ctr"/>
            <a:r>
              <a:rPr lang="en-US" dirty="0"/>
              <a:t>37%</a:t>
            </a:r>
          </a:p>
        </p:txBody>
      </p:sp>
      <p:sp>
        <p:nvSpPr>
          <p:cNvPr id="27" name="TextBox 26"/>
          <p:cNvSpPr txBox="1"/>
          <p:nvPr/>
        </p:nvSpPr>
        <p:spPr>
          <a:xfrm>
            <a:off x="4006322" y="4747669"/>
            <a:ext cx="947989" cy="646331"/>
          </a:xfrm>
          <a:prstGeom prst="rect">
            <a:avLst/>
          </a:prstGeom>
          <a:noFill/>
        </p:spPr>
        <p:txBody>
          <a:bodyPr wrap="square" rtlCol="0">
            <a:spAutoFit/>
          </a:bodyPr>
          <a:lstStyle/>
          <a:p>
            <a:pPr algn="ctr"/>
            <a:r>
              <a:rPr lang="en-US" dirty="0" err="1">
                <a:solidFill>
                  <a:schemeClr val="bg1"/>
                </a:solidFill>
              </a:rPr>
              <a:t>Collines</a:t>
            </a:r>
            <a:endParaRPr lang="en-US" dirty="0">
              <a:solidFill>
                <a:schemeClr val="bg1"/>
              </a:solidFill>
            </a:endParaRPr>
          </a:p>
          <a:p>
            <a:pPr algn="ctr"/>
            <a:r>
              <a:rPr lang="en-US" dirty="0">
                <a:solidFill>
                  <a:schemeClr val="bg1"/>
                </a:solidFill>
              </a:rPr>
              <a:t>42%</a:t>
            </a:r>
          </a:p>
        </p:txBody>
      </p:sp>
      <p:sp>
        <p:nvSpPr>
          <p:cNvPr id="28" name="TextBox 27"/>
          <p:cNvSpPr txBox="1"/>
          <p:nvPr/>
        </p:nvSpPr>
        <p:spPr>
          <a:xfrm>
            <a:off x="3613304" y="3470664"/>
            <a:ext cx="890899" cy="646331"/>
          </a:xfrm>
          <a:prstGeom prst="rect">
            <a:avLst/>
          </a:prstGeom>
          <a:noFill/>
        </p:spPr>
        <p:txBody>
          <a:bodyPr wrap="square" rtlCol="0">
            <a:spAutoFit/>
          </a:bodyPr>
          <a:lstStyle/>
          <a:p>
            <a:pPr algn="ctr"/>
            <a:r>
              <a:rPr lang="en-US" dirty="0">
                <a:solidFill>
                  <a:schemeClr val="bg1"/>
                </a:solidFill>
              </a:rPr>
              <a:t>Donga</a:t>
            </a:r>
          </a:p>
          <a:p>
            <a:pPr algn="ctr"/>
            <a:r>
              <a:rPr lang="en-US" dirty="0">
                <a:solidFill>
                  <a:schemeClr val="bg1"/>
                </a:solidFill>
              </a:rPr>
              <a:t>47%</a:t>
            </a:r>
          </a:p>
        </p:txBody>
      </p:sp>
      <p:sp>
        <p:nvSpPr>
          <p:cNvPr id="29" name="TextBox 28"/>
          <p:cNvSpPr txBox="1"/>
          <p:nvPr/>
        </p:nvSpPr>
        <p:spPr>
          <a:xfrm>
            <a:off x="4588733" y="3220520"/>
            <a:ext cx="890899" cy="646331"/>
          </a:xfrm>
          <a:prstGeom prst="rect">
            <a:avLst/>
          </a:prstGeom>
          <a:noFill/>
        </p:spPr>
        <p:txBody>
          <a:bodyPr wrap="square" rtlCol="0">
            <a:spAutoFit/>
          </a:bodyPr>
          <a:lstStyle/>
          <a:p>
            <a:pPr algn="ctr"/>
            <a:r>
              <a:rPr lang="en-US" dirty="0" err="1">
                <a:solidFill>
                  <a:schemeClr val="bg1"/>
                </a:solidFill>
              </a:rPr>
              <a:t>Borgou</a:t>
            </a:r>
            <a:endParaRPr lang="en-US" dirty="0">
              <a:solidFill>
                <a:schemeClr val="bg1"/>
              </a:solidFill>
            </a:endParaRPr>
          </a:p>
          <a:p>
            <a:pPr algn="ctr"/>
            <a:r>
              <a:rPr lang="en-US" dirty="0">
                <a:solidFill>
                  <a:schemeClr val="bg1"/>
                </a:solidFill>
              </a:rPr>
              <a:t>45%</a:t>
            </a:r>
          </a:p>
        </p:txBody>
      </p:sp>
      <p:sp>
        <p:nvSpPr>
          <p:cNvPr id="30" name="TextBox 29"/>
          <p:cNvSpPr txBox="1"/>
          <p:nvPr/>
        </p:nvSpPr>
        <p:spPr>
          <a:xfrm>
            <a:off x="3433858" y="2323254"/>
            <a:ext cx="999597" cy="646331"/>
          </a:xfrm>
          <a:prstGeom prst="rect">
            <a:avLst/>
          </a:prstGeom>
          <a:noFill/>
        </p:spPr>
        <p:txBody>
          <a:bodyPr wrap="square" rtlCol="0">
            <a:spAutoFit/>
          </a:bodyPr>
          <a:lstStyle/>
          <a:p>
            <a:pPr algn="ctr"/>
            <a:r>
              <a:rPr lang="en-US" dirty="0" err="1">
                <a:solidFill>
                  <a:schemeClr val="bg1"/>
                </a:solidFill>
              </a:rPr>
              <a:t>Atacora</a:t>
            </a:r>
            <a:endParaRPr lang="en-US" dirty="0">
              <a:solidFill>
                <a:schemeClr val="bg1"/>
              </a:solidFill>
            </a:endParaRPr>
          </a:p>
          <a:p>
            <a:pPr algn="ctr"/>
            <a:r>
              <a:rPr lang="en-US" dirty="0">
                <a:solidFill>
                  <a:schemeClr val="bg1"/>
                </a:solidFill>
              </a:rPr>
              <a:t>50%</a:t>
            </a:r>
          </a:p>
        </p:txBody>
      </p:sp>
      <p:sp>
        <p:nvSpPr>
          <p:cNvPr id="31" name="TextBox 30"/>
          <p:cNvSpPr txBox="1"/>
          <p:nvPr/>
        </p:nvSpPr>
        <p:spPr>
          <a:xfrm>
            <a:off x="4547215" y="1814336"/>
            <a:ext cx="1116379" cy="646331"/>
          </a:xfrm>
          <a:prstGeom prst="rect">
            <a:avLst/>
          </a:prstGeom>
          <a:noFill/>
        </p:spPr>
        <p:txBody>
          <a:bodyPr wrap="square" rtlCol="0">
            <a:spAutoFit/>
          </a:bodyPr>
          <a:lstStyle/>
          <a:p>
            <a:pPr algn="ctr"/>
            <a:r>
              <a:rPr lang="en-US" dirty="0" err="1"/>
              <a:t>Alibori</a:t>
            </a:r>
            <a:endParaRPr lang="en-US" dirty="0"/>
          </a:p>
          <a:p>
            <a:pPr algn="ctr"/>
            <a:r>
              <a:rPr lang="en-US" dirty="0"/>
              <a:t>37%</a:t>
            </a:r>
          </a:p>
        </p:txBody>
      </p:sp>
      <p:cxnSp>
        <p:nvCxnSpPr>
          <p:cNvPr id="32" name="Straight Connector 31"/>
          <p:cNvCxnSpPr/>
          <p:nvPr/>
        </p:nvCxnSpPr>
        <p:spPr>
          <a:xfrm flipH="1">
            <a:off x="3613304" y="6379947"/>
            <a:ext cx="445449" cy="87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38213" y="5925310"/>
            <a:ext cx="343966" cy="17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89947" y="5862592"/>
            <a:ext cx="635909" cy="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95996" y="6403697"/>
            <a:ext cx="281526" cy="115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59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
        <p:nvSpPr>
          <p:cNvPr id="5" name="TextBox 4"/>
          <p:cNvSpPr txBox="1"/>
          <p:nvPr/>
        </p:nvSpPr>
        <p:spPr>
          <a:xfrm>
            <a:off x="1" y="-118198"/>
            <a:ext cx="9143999" cy="1323439"/>
          </a:xfrm>
          <a:prstGeom prst="rect">
            <a:avLst/>
          </a:prstGeom>
          <a:noFill/>
        </p:spPr>
        <p:txBody>
          <a:bodyPr wrap="square" rtlCol="0">
            <a:spAutoFit/>
          </a:bodyPr>
          <a:lstStyle/>
          <a:p>
            <a:pPr algn="ctr"/>
            <a:r>
              <a:rPr lang="fr-FR" sz="4000" b="1" dirty="0">
                <a:solidFill>
                  <a:schemeClr val="bg1"/>
                </a:solidFill>
              </a:rPr>
              <a:t>Connaissance, Comportements liés vis-à-vis du VIH/sida</a:t>
            </a:r>
          </a:p>
        </p:txBody>
      </p:sp>
    </p:spTree>
    <p:extLst>
      <p:ext uri="{BB962C8B-B14F-4D97-AF65-F5344CB8AC3E}">
        <p14:creationId xmlns:p14="http://schemas.microsoft.com/office/powerpoint/2010/main" val="302672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5246914" cy="4152900"/>
          </a:xfrm>
        </p:spPr>
        <p:txBody>
          <a:bodyPr>
            <a:normAutofit/>
          </a:bodyPr>
          <a:lstStyle/>
          <a:p>
            <a:pPr>
              <a:buClr>
                <a:schemeClr val="tx1"/>
              </a:buClr>
            </a:pPr>
            <a:r>
              <a:rPr lang="fr-FR" sz="3400" b="1" noProof="0" dirty="0">
                <a:solidFill>
                  <a:schemeClr val="accent5"/>
                </a:solidFill>
              </a:rPr>
              <a:t>Connaissance du VIH</a:t>
            </a:r>
          </a:p>
          <a:p>
            <a:pPr>
              <a:buClr>
                <a:schemeClr val="tx1"/>
              </a:buClr>
            </a:pPr>
            <a:r>
              <a:rPr lang="fr-FR" sz="3400" noProof="0" dirty="0"/>
              <a:t>Comportements liés au VIH</a:t>
            </a:r>
          </a:p>
          <a:p>
            <a:pPr>
              <a:buClr>
                <a:schemeClr val="tx1"/>
              </a:buClr>
            </a:pPr>
            <a:r>
              <a:rPr lang="fr-FR" sz="3400" noProof="0" dirty="0"/>
              <a:t>Test de dépistage du VIH</a:t>
            </a:r>
          </a:p>
          <a:p>
            <a:pPr>
              <a:buClr>
                <a:schemeClr val="tx1"/>
              </a:buClr>
            </a:pPr>
            <a:r>
              <a:rPr lang="fr-FR" sz="3400" noProof="0" dirty="0"/>
              <a:t>VIH et la jeunesse</a:t>
            </a:r>
          </a:p>
        </p:txBody>
      </p:sp>
      <p:pic>
        <p:nvPicPr>
          <p:cNvPr id="4" name="Picture 3" descr="C:\Users\enybro\AppData\Local\Microsoft\Windows\Temporary Internet Files\Content.IE5\LRMMJ8MN\MC900432690[1].png"/>
          <p:cNvPicPr/>
          <p:nvPr/>
        </p:nvPicPr>
        <p:blipFill>
          <a:blip r:embed="rId2" cstate="print"/>
          <a:srcRect/>
          <a:stretch>
            <a:fillRect/>
          </a:stretch>
        </p:blipFill>
        <p:spPr bwMode="auto">
          <a:xfrm>
            <a:off x="5005138" y="2089159"/>
            <a:ext cx="3352797" cy="3124182"/>
          </a:xfrm>
          <a:prstGeom prst="rect">
            <a:avLst/>
          </a:prstGeom>
          <a:noFill/>
          <a:ln w="9525">
            <a:noFill/>
            <a:miter lim="800000"/>
            <a:headEnd/>
            <a:tailEnd/>
          </a:ln>
        </p:spPr>
      </p:pic>
    </p:spTree>
    <p:extLst>
      <p:ext uri="{BB962C8B-B14F-4D97-AF65-F5344CB8AC3E}">
        <p14:creationId xmlns:p14="http://schemas.microsoft.com/office/powerpoint/2010/main" val="112497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noProof="0" dirty="0"/>
              <a:t>Connaissance des moyens de prévention du VIH</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25897263"/>
              </p:ext>
            </p:extLst>
          </p:nvPr>
        </p:nvGraphicFramePr>
        <p:xfrm>
          <a:off x="0" y="1921164"/>
          <a:ext cx="9144000" cy="49368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126785"/>
            <a:ext cx="9144000" cy="646331"/>
          </a:xfrm>
          <a:prstGeom prst="rect">
            <a:avLst/>
          </a:prstGeom>
          <a:noFill/>
        </p:spPr>
        <p:txBody>
          <a:bodyPr wrap="square" rtlCol="0">
            <a:spAutoFit/>
          </a:bodyPr>
          <a:lstStyle/>
          <a:p>
            <a:pPr algn="ctr"/>
            <a:r>
              <a:rPr lang="fr-FR" i="1" dirty="0"/>
              <a:t>Pourcentage de femmes et d’hommes de 15-49 ans qui savent que l’on peut réduire les risques de contracter le VIH en :</a:t>
            </a:r>
          </a:p>
        </p:txBody>
      </p:sp>
    </p:spTree>
    <p:extLst>
      <p:ext uri="{BB962C8B-B14F-4D97-AF65-F5344CB8AC3E}">
        <p14:creationId xmlns:p14="http://schemas.microsoft.com/office/powerpoint/2010/main" val="271349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1760"/>
          </a:xfrm>
        </p:spPr>
        <p:txBody>
          <a:bodyPr>
            <a:normAutofit/>
          </a:bodyPr>
          <a:lstStyle/>
          <a:p>
            <a:r>
              <a:rPr lang="fr-FR" sz="4000" noProof="0" dirty="0"/>
              <a:t>Croyances sur le VIH/sida</a:t>
            </a:r>
          </a:p>
        </p:txBody>
      </p:sp>
      <p:sp>
        <p:nvSpPr>
          <p:cNvPr id="4" name="TextBox 3"/>
          <p:cNvSpPr txBox="1"/>
          <p:nvPr/>
        </p:nvSpPr>
        <p:spPr>
          <a:xfrm>
            <a:off x="0" y="901761"/>
            <a:ext cx="9144000" cy="369332"/>
          </a:xfrm>
          <a:prstGeom prst="rect">
            <a:avLst/>
          </a:prstGeom>
          <a:noFill/>
        </p:spPr>
        <p:txBody>
          <a:bodyPr wrap="square" rtlCol="0">
            <a:spAutoFit/>
          </a:bodyPr>
          <a:lstStyle/>
          <a:p>
            <a:pPr algn="ctr"/>
            <a:r>
              <a:rPr lang="fr-FR" i="1" dirty="0"/>
              <a:t>Pourcentage de femmes et d’hommes de 15-49 ans qui déclarent que :</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5987047"/>
              </p:ext>
            </p:extLst>
          </p:nvPr>
        </p:nvGraphicFramePr>
        <p:xfrm>
          <a:off x="0" y="1422085"/>
          <a:ext cx="9143999" cy="43370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 y="5910127"/>
            <a:ext cx="9143999" cy="954107"/>
          </a:xfrm>
          <a:prstGeom prst="rect">
            <a:avLst/>
          </a:prstGeom>
          <a:noFill/>
        </p:spPr>
        <p:txBody>
          <a:bodyPr wrap="square" rtlCol="0">
            <a:spAutoFit/>
          </a:bodyPr>
          <a:lstStyle/>
          <a:p>
            <a:r>
              <a:rPr lang="en-US" sz="1400" i="1" dirty="0"/>
              <a:t>*</a:t>
            </a:r>
            <a:r>
              <a:rPr lang="fr-FR" sz="1400" i="1" dirty="0"/>
              <a:t>La connaissance complète : les enquêtés qui savent que l'utilisation régulière du condom au cours des rapports sexuels et la limitation des rapports sexuels à un seul partenaire fidèle et non infecté permettent de réduire les risques de contracter le VIH, ceux qui savent qu'une personne en bonne santé peut néanmoins avoir contracté le VIH et ceux qui rejettent les deux idées locales erronées les plus courantes concernant la transmission ou la prévention du sida.</a:t>
            </a:r>
            <a:endParaRPr lang="en-US" sz="1400" i="1" dirty="0"/>
          </a:p>
        </p:txBody>
      </p:sp>
    </p:spTree>
    <p:extLst>
      <p:ext uri="{BB962C8B-B14F-4D97-AF65-F5344CB8AC3E}">
        <p14:creationId xmlns:p14="http://schemas.microsoft.com/office/powerpoint/2010/main" val="145242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91936966"/>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0" y="12700"/>
            <a:ext cx="9144000" cy="1231900"/>
          </a:xfrm>
        </p:spPr>
        <p:txBody>
          <a:bodyPr>
            <a:normAutofit/>
          </a:bodyPr>
          <a:lstStyle/>
          <a:p>
            <a:r>
              <a:rPr lang="fr-FR" sz="3600" noProof="0" dirty="0"/>
              <a:t>Connaissance de la prévention de la transmission du VIH de la mère à l’enfant (TME)</a:t>
            </a:r>
          </a:p>
        </p:txBody>
      </p:sp>
      <p:sp>
        <p:nvSpPr>
          <p:cNvPr id="7" name="TextBox 6"/>
          <p:cNvSpPr txBox="1"/>
          <p:nvPr/>
        </p:nvSpPr>
        <p:spPr>
          <a:xfrm>
            <a:off x="0" y="1237218"/>
            <a:ext cx="9144000" cy="369332"/>
          </a:xfrm>
          <a:prstGeom prst="rect">
            <a:avLst/>
          </a:prstGeom>
          <a:noFill/>
        </p:spPr>
        <p:txBody>
          <a:bodyPr wrap="square" rtlCol="0">
            <a:spAutoFit/>
          </a:bodyPr>
          <a:lstStyle/>
          <a:p>
            <a:pPr algn="ctr"/>
            <a:r>
              <a:rPr lang="fr-FR" i="1" dirty="0"/>
              <a:t>Pourcentage de femmes et d’hommes de 15-49 ans qui savent que :</a:t>
            </a:r>
          </a:p>
        </p:txBody>
      </p:sp>
    </p:spTree>
    <p:extLst>
      <p:ext uri="{BB962C8B-B14F-4D97-AF65-F5344CB8AC3E}">
        <p14:creationId xmlns:p14="http://schemas.microsoft.com/office/powerpoint/2010/main" val="2487712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5375564" cy="4152900"/>
          </a:xfrm>
        </p:spPr>
        <p:txBody>
          <a:bodyPr>
            <a:normAutofit/>
          </a:bodyPr>
          <a:lstStyle/>
          <a:p>
            <a:pPr>
              <a:buClr>
                <a:schemeClr val="tx1"/>
              </a:buClr>
            </a:pPr>
            <a:r>
              <a:rPr lang="fr-FR" sz="3400" noProof="0" dirty="0"/>
              <a:t>Connaissance du VIH</a:t>
            </a:r>
          </a:p>
          <a:p>
            <a:pPr>
              <a:buClr>
                <a:schemeClr val="tx1"/>
              </a:buClr>
            </a:pPr>
            <a:r>
              <a:rPr lang="fr-FR" sz="3400" b="1" noProof="0" dirty="0">
                <a:solidFill>
                  <a:schemeClr val="accent5"/>
                </a:solidFill>
              </a:rPr>
              <a:t>Comportements liés au VIH</a:t>
            </a:r>
          </a:p>
          <a:p>
            <a:pPr>
              <a:buClr>
                <a:schemeClr val="tx1"/>
              </a:buClr>
            </a:pPr>
            <a:r>
              <a:rPr lang="fr-FR" sz="3400" noProof="0" dirty="0"/>
              <a:t>Test de dépistage du VIH</a:t>
            </a:r>
          </a:p>
          <a:p>
            <a:pPr>
              <a:buClr>
                <a:schemeClr val="tx1"/>
              </a:buClr>
            </a:pPr>
            <a:r>
              <a:rPr lang="fr-FR" sz="3400" noProof="0" dirty="0"/>
              <a:t>VIH et la jeunesse</a:t>
            </a:r>
          </a:p>
        </p:txBody>
      </p:sp>
      <p:pic>
        <p:nvPicPr>
          <p:cNvPr id="4" name="Picture 3" descr="C:\Users\enybro\AppData\Local\Microsoft\Windows\Temporary Internet Files\Content.IE5\LRMMJ8MN\MC900432690[1].png"/>
          <p:cNvPicPr/>
          <p:nvPr/>
        </p:nvPicPr>
        <p:blipFill>
          <a:blip r:embed="rId2" cstate="print"/>
          <a:srcRect/>
          <a:stretch>
            <a:fillRect/>
          </a:stretch>
        </p:blipFill>
        <p:spPr bwMode="auto">
          <a:xfrm>
            <a:off x="5005138" y="2089159"/>
            <a:ext cx="3352797" cy="3124182"/>
          </a:xfrm>
          <a:prstGeom prst="rect">
            <a:avLst/>
          </a:prstGeom>
          <a:noFill/>
          <a:ln w="9525">
            <a:noFill/>
            <a:miter lim="800000"/>
            <a:headEnd/>
            <a:tailEnd/>
          </a:ln>
        </p:spPr>
      </p:pic>
    </p:spTree>
    <p:extLst>
      <p:ext uri="{BB962C8B-B14F-4D97-AF65-F5344CB8AC3E}">
        <p14:creationId xmlns:p14="http://schemas.microsoft.com/office/powerpoint/2010/main" val="4062592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Attitudes discriminatoires à l’égard des personnes vivant avec le VIH</a:t>
            </a:r>
            <a:endParaRPr lang="fr-FR"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92622583"/>
              </p:ext>
            </p:extLst>
          </p:nvPr>
        </p:nvGraphicFramePr>
        <p:xfrm>
          <a:off x="0" y="1606550"/>
          <a:ext cx="9143999"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237526"/>
            <a:ext cx="9144000" cy="369332"/>
          </a:xfrm>
          <a:prstGeom prst="rect">
            <a:avLst/>
          </a:prstGeom>
          <a:noFill/>
        </p:spPr>
        <p:txBody>
          <a:bodyPr wrap="square" rtlCol="0">
            <a:spAutoFit/>
          </a:bodyPr>
          <a:lstStyle/>
          <a:p>
            <a:pPr algn="ctr"/>
            <a:r>
              <a:rPr lang="fr-FR" i="1" dirty="0"/>
              <a:t>Parmi les femmes et les hommes de 15-49 ans qui ont entendu parler du VIH, pourcentage : </a:t>
            </a:r>
          </a:p>
        </p:txBody>
      </p:sp>
    </p:spTree>
    <p:extLst>
      <p:ext uri="{BB962C8B-B14F-4D97-AF65-F5344CB8AC3E}">
        <p14:creationId xmlns:p14="http://schemas.microsoft.com/office/powerpoint/2010/main" val="25972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26871" y="863149"/>
            <a:ext cx="4923724" cy="6140041"/>
            <a:chOff x="1211" y="0"/>
            <a:chExt cx="3338" cy="4320"/>
          </a:xfrm>
        </p:grpSpPr>
        <p:sp>
          <p:nvSpPr>
            <p:cNvPr id="33"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3"/>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34"/>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35"/>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36"/>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7"/>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8"/>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39"/>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40"/>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41"/>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42"/>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44"/>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0" y="0"/>
            <a:ext cx="9144000" cy="1054483"/>
          </a:xfrm>
        </p:spPr>
        <p:txBody>
          <a:bodyPr>
            <a:normAutofit fontScale="90000"/>
          </a:bodyPr>
          <a:lstStyle/>
          <a:p>
            <a:r>
              <a:rPr lang="fr-FR" sz="4000" b="1" noProof="0" dirty="0"/>
              <a:t>Possession de MIILD (MII) selon le département</a:t>
            </a:r>
          </a:p>
        </p:txBody>
      </p:sp>
      <p:sp>
        <p:nvSpPr>
          <p:cNvPr id="4" name="TextBox 3"/>
          <p:cNvSpPr txBox="1"/>
          <p:nvPr/>
        </p:nvSpPr>
        <p:spPr>
          <a:xfrm>
            <a:off x="946833" y="867891"/>
            <a:ext cx="7200764" cy="369332"/>
          </a:xfrm>
          <a:prstGeom prst="rect">
            <a:avLst/>
          </a:prstGeom>
          <a:noFill/>
        </p:spPr>
        <p:txBody>
          <a:bodyPr wrap="square" rtlCol="0">
            <a:spAutoFit/>
          </a:bodyPr>
          <a:lstStyle/>
          <a:p>
            <a:pPr algn="ctr"/>
            <a:r>
              <a:rPr lang="fr-FR" i="1" dirty="0"/>
              <a:t>Pourcentage de ménages ayant, au moins, une MIILD</a:t>
            </a:r>
          </a:p>
        </p:txBody>
      </p:sp>
      <p:sp>
        <p:nvSpPr>
          <p:cNvPr id="5" name="TextBox 4"/>
          <p:cNvSpPr txBox="1"/>
          <p:nvPr/>
        </p:nvSpPr>
        <p:spPr>
          <a:xfrm>
            <a:off x="6966857" y="1872343"/>
            <a:ext cx="1774372" cy="1077218"/>
          </a:xfrm>
          <a:prstGeom prst="rect">
            <a:avLst/>
          </a:prstGeom>
          <a:noFill/>
        </p:spPr>
        <p:txBody>
          <a:bodyPr wrap="square" rtlCol="0">
            <a:spAutoFit/>
          </a:bodyPr>
          <a:lstStyle/>
          <a:p>
            <a:pPr algn="ctr"/>
            <a:r>
              <a:rPr lang="en-US" sz="3200" b="1" dirty="0"/>
              <a:t>Benin</a:t>
            </a:r>
          </a:p>
          <a:p>
            <a:pPr algn="ctr"/>
            <a:r>
              <a:rPr lang="en-US" sz="3200" b="1" dirty="0"/>
              <a:t>92 %</a:t>
            </a:r>
          </a:p>
        </p:txBody>
      </p:sp>
      <p:sp>
        <p:nvSpPr>
          <p:cNvPr id="20" name="TextBox 19"/>
          <p:cNvSpPr txBox="1"/>
          <p:nvPr/>
        </p:nvSpPr>
        <p:spPr>
          <a:xfrm>
            <a:off x="3739475" y="6505577"/>
            <a:ext cx="1508442" cy="369332"/>
          </a:xfrm>
          <a:prstGeom prst="rect">
            <a:avLst/>
          </a:prstGeom>
          <a:noFill/>
        </p:spPr>
        <p:txBody>
          <a:bodyPr wrap="square" rtlCol="0">
            <a:spAutoFit/>
          </a:bodyPr>
          <a:lstStyle/>
          <a:p>
            <a:pPr algn="ctr"/>
            <a:r>
              <a:rPr lang="en-US" dirty="0"/>
              <a:t>Littoral 92 %</a:t>
            </a:r>
          </a:p>
        </p:txBody>
      </p:sp>
      <p:sp>
        <p:nvSpPr>
          <p:cNvPr id="21" name="TextBox 20"/>
          <p:cNvSpPr txBox="1"/>
          <p:nvPr/>
        </p:nvSpPr>
        <p:spPr>
          <a:xfrm>
            <a:off x="5177522" y="6334780"/>
            <a:ext cx="1379593" cy="369332"/>
          </a:xfrm>
          <a:prstGeom prst="rect">
            <a:avLst/>
          </a:prstGeom>
          <a:noFill/>
        </p:spPr>
        <p:txBody>
          <a:bodyPr wrap="square" rtlCol="0">
            <a:spAutoFit/>
          </a:bodyPr>
          <a:lstStyle/>
          <a:p>
            <a:pPr algn="ctr"/>
            <a:r>
              <a:rPr lang="en-US" dirty="0" err="1"/>
              <a:t>Ouémé</a:t>
            </a:r>
            <a:r>
              <a:rPr lang="en-US" dirty="0"/>
              <a:t> 78 %</a:t>
            </a:r>
          </a:p>
        </p:txBody>
      </p:sp>
      <p:sp>
        <p:nvSpPr>
          <p:cNvPr id="22" name="TextBox 21"/>
          <p:cNvSpPr txBox="1"/>
          <p:nvPr/>
        </p:nvSpPr>
        <p:spPr>
          <a:xfrm>
            <a:off x="2365242" y="5783813"/>
            <a:ext cx="1337773" cy="369332"/>
          </a:xfrm>
          <a:prstGeom prst="rect">
            <a:avLst/>
          </a:prstGeom>
          <a:noFill/>
        </p:spPr>
        <p:txBody>
          <a:bodyPr wrap="square" rtlCol="0">
            <a:spAutoFit/>
          </a:bodyPr>
          <a:lstStyle/>
          <a:p>
            <a:pPr algn="ctr"/>
            <a:r>
              <a:rPr lang="en-US" dirty="0" err="1"/>
              <a:t>Couffo</a:t>
            </a:r>
            <a:r>
              <a:rPr lang="en-US" dirty="0"/>
              <a:t> 95 %</a:t>
            </a:r>
          </a:p>
        </p:txBody>
      </p:sp>
      <p:sp>
        <p:nvSpPr>
          <p:cNvPr id="23" name="TextBox 22"/>
          <p:cNvSpPr txBox="1"/>
          <p:nvPr/>
        </p:nvSpPr>
        <p:spPr>
          <a:xfrm>
            <a:off x="3868324" y="5941578"/>
            <a:ext cx="1181366" cy="646331"/>
          </a:xfrm>
          <a:prstGeom prst="rect">
            <a:avLst/>
          </a:prstGeom>
          <a:noFill/>
        </p:spPr>
        <p:txBody>
          <a:bodyPr wrap="square" rtlCol="0">
            <a:spAutoFit/>
          </a:bodyPr>
          <a:lstStyle/>
          <a:p>
            <a:pPr algn="ctr"/>
            <a:r>
              <a:rPr lang="en-US" dirty="0" err="1"/>
              <a:t>Atlantique</a:t>
            </a:r>
            <a:endParaRPr lang="en-US" dirty="0"/>
          </a:p>
          <a:p>
            <a:pPr algn="ctr"/>
            <a:r>
              <a:rPr lang="en-US" dirty="0"/>
              <a:t>95 %</a:t>
            </a:r>
          </a:p>
        </p:txBody>
      </p:sp>
      <p:sp>
        <p:nvSpPr>
          <p:cNvPr id="24" name="TextBox 23"/>
          <p:cNvSpPr txBox="1"/>
          <p:nvPr/>
        </p:nvSpPr>
        <p:spPr>
          <a:xfrm>
            <a:off x="2430277" y="6385688"/>
            <a:ext cx="1348496" cy="369332"/>
          </a:xfrm>
          <a:prstGeom prst="rect">
            <a:avLst/>
          </a:prstGeom>
          <a:noFill/>
        </p:spPr>
        <p:txBody>
          <a:bodyPr wrap="square" rtlCol="0">
            <a:spAutoFit/>
          </a:bodyPr>
          <a:lstStyle/>
          <a:p>
            <a:pPr algn="ctr"/>
            <a:r>
              <a:rPr lang="en-US" dirty="0"/>
              <a:t>Mono 94 %</a:t>
            </a:r>
          </a:p>
        </p:txBody>
      </p:sp>
      <p:sp>
        <p:nvSpPr>
          <p:cNvPr id="25" name="TextBox 24"/>
          <p:cNvSpPr txBox="1"/>
          <p:nvPr/>
        </p:nvSpPr>
        <p:spPr>
          <a:xfrm>
            <a:off x="5478993" y="5572246"/>
            <a:ext cx="1390843" cy="369332"/>
          </a:xfrm>
          <a:prstGeom prst="rect">
            <a:avLst/>
          </a:prstGeom>
          <a:noFill/>
        </p:spPr>
        <p:txBody>
          <a:bodyPr wrap="square" rtlCol="0">
            <a:spAutoFit/>
          </a:bodyPr>
          <a:lstStyle/>
          <a:p>
            <a:pPr algn="ctr"/>
            <a:r>
              <a:rPr lang="en-US" dirty="0"/>
              <a:t>Plateau 94 %</a:t>
            </a:r>
          </a:p>
        </p:txBody>
      </p:sp>
      <p:sp>
        <p:nvSpPr>
          <p:cNvPr id="26" name="TextBox 25"/>
          <p:cNvSpPr txBox="1"/>
          <p:nvPr/>
        </p:nvSpPr>
        <p:spPr>
          <a:xfrm>
            <a:off x="3915846" y="5343105"/>
            <a:ext cx="890899" cy="646331"/>
          </a:xfrm>
          <a:prstGeom prst="rect">
            <a:avLst/>
          </a:prstGeom>
          <a:noFill/>
        </p:spPr>
        <p:txBody>
          <a:bodyPr wrap="square" rtlCol="0">
            <a:spAutoFit/>
          </a:bodyPr>
          <a:lstStyle/>
          <a:p>
            <a:pPr algn="ctr"/>
            <a:r>
              <a:rPr lang="en-US" dirty="0"/>
              <a:t>Zou</a:t>
            </a:r>
          </a:p>
          <a:p>
            <a:pPr algn="ctr"/>
            <a:r>
              <a:rPr lang="en-US" dirty="0"/>
              <a:t>97 %</a:t>
            </a:r>
          </a:p>
        </p:txBody>
      </p:sp>
      <p:sp>
        <p:nvSpPr>
          <p:cNvPr id="27" name="TextBox 26"/>
          <p:cNvSpPr txBox="1"/>
          <p:nvPr/>
        </p:nvSpPr>
        <p:spPr>
          <a:xfrm>
            <a:off x="4004630" y="4535439"/>
            <a:ext cx="947989" cy="646331"/>
          </a:xfrm>
          <a:prstGeom prst="rect">
            <a:avLst/>
          </a:prstGeom>
          <a:noFill/>
        </p:spPr>
        <p:txBody>
          <a:bodyPr wrap="square" rtlCol="0">
            <a:spAutoFit/>
          </a:bodyPr>
          <a:lstStyle/>
          <a:p>
            <a:pPr algn="ctr"/>
            <a:r>
              <a:rPr lang="en-US" dirty="0" err="1"/>
              <a:t>Collines</a:t>
            </a:r>
            <a:endParaRPr lang="en-US" dirty="0"/>
          </a:p>
          <a:p>
            <a:pPr algn="ctr"/>
            <a:r>
              <a:rPr lang="en-US" dirty="0"/>
              <a:t>96 %</a:t>
            </a:r>
          </a:p>
        </p:txBody>
      </p:sp>
      <p:sp>
        <p:nvSpPr>
          <p:cNvPr id="28" name="TextBox 27"/>
          <p:cNvSpPr txBox="1"/>
          <p:nvPr/>
        </p:nvSpPr>
        <p:spPr>
          <a:xfrm>
            <a:off x="3638575" y="3424148"/>
            <a:ext cx="890899" cy="646331"/>
          </a:xfrm>
          <a:prstGeom prst="rect">
            <a:avLst/>
          </a:prstGeom>
          <a:noFill/>
        </p:spPr>
        <p:txBody>
          <a:bodyPr wrap="square" rtlCol="0">
            <a:spAutoFit/>
          </a:bodyPr>
          <a:lstStyle/>
          <a:p>
            <a:pPr algn="ctr"/>
            <a:r>
              <a:rPr lang="en-US" dirty="0"/>
              <a:t>Donga</a:t>
            </a:r>
          </a:p>
          <a:p>
            <a:pPr algn="ctr"/>
            <a:r>
              <a:rPr lang="en-US" dirty="0"/>
              <a:t>95 %</a:t>
            </a:r>
          </a:p>
        </p:txBody>
      </p:sp>
      <p:sp>
        <p:nvSpPr>
          <p:cNvPr id="29" name="TextBox 28"/>
          <p:cNvSpPr txBox="1"/>
          <p:nvPr/>
        </p:nvSpPr>
        <p:spPr>
          <a:xfrm>
            <a:off x="4588733" y="3220520"/>
            <a:ext cx="890899" cy="646331"/>
          </a:xfrm>
          <a:prstGeom prst="rect">
            <a:avLst/>
          </a:prstGeom>
          <a:noFill/>
        </p:spPr>
        <p:txBody>
          <a:bodyPr wrap="square" rtlCol="0">
            <a:spAutoFit/>
          </a:bodyPr>
          <a:lstStyle/>
          <a:p>
            <a:pPr algn="ctr"/>
            <a:r>
              <a:rPr lang="en-US" dirty="0" err="1"/>
              <a:t>Borgou</a:t>
            </a:r>
            <a:endParaRPr lang="en-US" dirty="0"/>
          </a:p>
          <a:p>
            <a:pPr algn="ctr"/>
            <a:r>
              <a:rPr lang="en-US" dirty="0"/>
              <a:t>88 %</a:t>
            </a:r>
          </a:p>
        </p:txBody>
      </p:sp>
      <p:sp>
        <p:nvSpPr>
          <p:cNvPr id="30" name="TextBox 29"/>
          <p:cNvSpPr txBox="1"/>
          <p:nvPr/>
        </p:nvSpPr>
        <p:spPr>
          <a:xfrm>
            <a:off x="3433858" y="2323254"/>
            <a:ext cx="999597" cy="646331"/>
          </a:xfrm>
          <a:prstGeom prst="rect">
            <a:avLst/>
          </a:prstGeom>
          <a:noFill/>
        </p:spPr>
        <p:txBody>
          <a:bodyPr wrap="square" rtlCol="0">
            <a:spAutoFit/>
          </a:bodyPr>
          <a:lstStyle/>
          <a:p>
            <a:pPr algn="ctr"/>
            <a:r>
              <a:rPr lang="en-US" dirty="0" err="1"/>
              <a:t>Atacora</a:t>
            </a:r>
            <a:endParaRPr lang="en-US" dirty="0"/>
          </a:p>
          <a:p>
            <a:pPr algn="ctr"/>
            <a:r>
              <a:rPr lang="en-US" dirty="0"/>
              <a:t>94 %</a:t>
            </a:r>
          </a:p>
        </p:txBody>
      </p:sp>
      <p:sp>
        <p:nvSpPr>
          <p:cNvPr id="31" name="TextBox 30"/>
          <p:cNvSpPr txBox="1"/>
          <p:nvPr/>
        </p:nvSpPr>
        <p:spPr>
          <a:xfrm>
            <a:off x="4547215" y="1814336"/>
            <a:ext cx="1116379" cy="646331"/>
          </a:xfrm>
          <a:prstGeom prst="rect">
            <a:avLst/>
          </a:prstGeom>
          <a:noFill/>
        </p:spPr>
        <p:txBody>
          <a:bodyPr wrap="square" rtlCol="0">
            <a:spAutoFit/>
          </a:bodyPr>
          <a:lstStyle/>
          <a:p>
            <a:pPr algn="ctr"/>
            <a:r>
              <a:rPr lang="en-US" dirty="0" err="1"/>
              <a:t>Alibori</a:t>
            </a:r>
            <a:endParaRPr lang="en-US" dirty="0"/>
          </a:p>
          <a:p>
            <a:pPr algn="ctr"/>
            <a:r>
              <a:rPr lang="en-US" dirty="0"/>
              <a:t>87 %</a:t>
            </a:r>
          </a:p>
        </p:txBody>
      </p:sp>
      <p:cxnSp>
        <p:nvCxnSpPr>
          <p:cNvPr id="46" name="Straight Connector 45"/>
          <p:cNvCxnSpPr/>
          <p:nvPr/>
        </p:nvCxnSpPr>
        <p:spPr>
          <a:xfrm flipH="1">
            <a:off x="3613304" y="6379947"/>
            <a:ext cx="445449" cy="87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38213" y="5925310"/>
            <a:ext cx="343966" cy="17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989947" y="5862592"/>
            <a:ext cx="635909" cy="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95996" y="6403697"/>
            <a:ext cx="281526" cy="115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96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Partenaires sexuels multiples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67193755"/>
              </p:ext>
            </p:extLst>
          </p:nvPr>
        </p:nvGraphicFramePr>
        <p:xfrm>
          <a:off x="250371" y="968829"/>
          <a:ext cx="8665029" cy="58891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 y="1768464"/>
            <a:ext cx="2579915" cy="923330"/>
          </a:xfrm>
          <a:prstGeom prst="rect">
            <a:avLst/>
          </a:prstGeom>
          <a:noFill/>
        </p:spPr>
        <p:txBody>
          <a:bodyPr wrap="square" rtlCol="0">
            <a:spAutoFit/>
          </a:bodyPr>
          <a:lstStyle/>
          <a:p>
            <a:pPr algn="ctr"/>
            <a:r>
              <a:rPr lang="fr-FR" i="1" dirty="0"/>
              <a:t>Pourcentage de femmes et d’hommes de 15-49 ans qui ont eu :</a:t>
            </a:r>
          </a:p>
        </p:txBody>
      </p:sp>
      <p:sp>
        <p:nvSpPr>
          <p:cNvPr id="9" name="TextBox 8"/>
          <p:cNvSpPr txBox="1"/>
          <p:nvPr/>
        </p:nvSpPr>
        <p:spPr>
          <a:xfrm>
            <a:off x="3173184" y="1491465"/>
            <a:ext cx="3031673" cy="1200329"/>
          </a:xfrm>
          <a:prstGeom prst="rect">
            <a:avLst/>
          </a:prstGeom>
          <a:noFill/>
        </p:spPr>
        <p:txBody>
          <a:bodyPr wrap="square" rtlCol="0">
            <a:spAutoFit/>
          </a:bodyPr>
          <a:lstStyle/>
          <a:p>
            <a:pPr algn="ctr"/>
            <a:r>
              <a:rPr lang="fr-FR" i="1" dirty="0"/>
              <a:t>Parmi les femmes et les hommes de 15-49 ans qui ont eu 2+ partenaires au cours des 12 mois, pourcentage qui :</a:t>
            </a:r>
          </a:p>
        </p:txBody>
      </p:sp>
      <p:sp>
        <p:nvSpPr>
          <p:cNvPr id="10" name="TextBox 9"/>
          <p:cNvSpPr txBox="1"/>
          <p:nvPr/>
        </p:nvSpPr>
        <p:spPr>
          <a:xfrm>
            <a:off x="6422571" y="1491465"/>
            <a:ext cx="2705099" cy="1200329"/>
          </a:xfrm>
          <a:prstGeom prst="rect">
            <a:avLst/>
          </a:prstGeom>
          <a:noFill/>
        </p:spPr>
        <p:txBody>
          <a:bodyPr wrap="square" rtlCol="0">
            <a:spAutoFit/>
          </a:bodyPr>
          <a:lstStyle/>
          <a:p>
            <a:pPr algn="ctr"/>
            <a:r>
              <a:rPr lang="fr-FR" i="1" dirty="0"/>
              <a:t>Parmi les femmes et les hommes de 15-49 ans ayant déjà eu des rapports sexuels : </a:t>
            </a:r>
          </a:p>
        </p:txBody>
      </p:sp>
      <p:cxnSp>
        <p:nvCxnSpPr>
          <p:cNvPr id="13" name="Straight Connector 12"/>
          <p:cNvCxnSpPr/>
          <p:nvPr/>
        </p:nvCxnSpPr>
        <p:spPr>
          <a:xfrm>
            <a:off x="3173184" y="2664179"/>
            <a:ext cx="3031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8857" y="2664179"/>
            <a:ext cx="2351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53200" y="2664179"/>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90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5246914" cy="4152900"/>
          </a:xfrm>
        </p:spPr>
        <p:txBody>
          <a:bodyPr>
            <a:normAutofit/>
          </a:bodyPr>
          <a:lstStyle/>
          <a:p>
            <a:pPr>
              <a:buClr>
                <a:schemeClr val="tx1"/>
              </a:buClr>
            </a:pPr>
            <a:r>
              <a:rPr lang="fr-FR" sz="3400" noProof="0" dirty="0"/>
              <a:t>Connaissance du VIH</a:t>
            </a:r>
          </a:p>
          <a:p>
            <a:pPr>
              <a:buClr>
                <a:schemeClr val="tx1"/>
              </a:buClr>
            </a:pPr>
            <a:r>
              <a:rPr lang="fr-FR" sz="3400" noProof="0" dirty="0"/>
              <a:t>Comportements liés au VIH</a:t>
            </a:r>
          </a:p>
          <a:p>
            <a:pPr>
              <a:buClr>
                <a:schemeClr val="tx1"/>
              </a:buClr>
            </a:pPr>
            <a:r>
              <a:rPr lang="fr-FR" sz="3400" b="1" noProof="0" dirty="0">
                <a:solidFill>
                  <a:schemeClr val="accent5"/>
                </a:solidFill>
              </a:rPr>
              <a:t>Test de dépistage du VIH</a:t>
            </a:r>
          </a:p>
          <a:p>
            <a:pPr>
              <a:buClr>
                <a:schemeClr val="tx1"/>
              </a:buClr>
            </a:pPr>
            <a:r>
              <a:rPr lang="fr-FR" sz="3400" noProof="0" dirty="0"/>
              <a:t>VIH et la jeunesse</a:t>
            </a:r>
          </a:p>
        </p:txBody>
      </p:sp>
      <p:pic>
        <p:nvPicPr>
          <p:cNvPr id="4" name="Picture 3" descr="C:\Users\enybro\AppData\Local\Microsoft\Windows\Temporary Internet Files\Content.IE5\LRMMJ8MN\MC900432690[1].png"/>
          <p:cNvPicPr/>
          <p:nvPr/>
        </p:nvPicPr>
        <p:blipFill>
          <a:blip r:embed="rId2" cstate="print"/>
          <a:srcRect/>
          <a:stretch>
            <a:fillRect/>
          </a:stretch>
        </p:blipFill>
        <p:spPr bwMode="auto">
          <a:xfrm>
            <a:off x="5005138" y="2089159"/>
            <a:ext cx="3352797" cy="3124182"/>
          </a:xfrm>
          <a:prstGeom prst="rect">
            <a:avLst/>
          </a:prstGeom>
          <a:noFill/>
          <a:ln w="9525">
            <a:noFill/>
            <a:miter lim="800000"/>
            <a:headEnd/>
            <a:tailEnd/>
          </a:ln>
        </p:spPr>
      </p:pic>
    </p:spTree>
    <p:extLst>
      <p:ext uri="{BB962C8B-B14F-4D97-AF65-F5344CB8AC3E}">
        <p14:creationId xmlns:p14="http://schemas.microsoft.com/office/powerpoint/2010/main" val="850389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39" y="2340428"/>
            <a:ext cx="8256233" cy="4517571"/>
          </a:xfrm>
        </p:spPr>
        <p:txBody>
          <a:bodyPr>
            <a:normAutofit/>
          </a:bodyPr>
          <a:lstStyle/>
          <a:p>
            <a:pPr marL="0" indent="0" algn="ctr">
              <a:buNone/>
            </a:pPr>
            <a:r>
              <a:rPr lang="fr-FR" sz="4000" b="1" dirty="0">
                <a:solidFill>
                  <a:schemeClr val="accent5"/>
                </a:solidFill>
              </a:rPr>
              <a:t>56</a:t>
            </a:r>
            <a:r>
              <a:rPr lang="fr-FR" sz="4000" b="1" noProof="0" dirty="0">
                <a:solidFill>
                  <a:schemeClr val="accent5"/>
                </a:solidFill>
              </a:rPr>
              <a:t> % </a:t>
            </a:r>
            <a:r>
              <a:rPr lang="fr-FR" sz="4000" noProof="0" dirty="0"/>
              <a:t>de femmes et </a:t>
            </a:r>
            <a:r>
              <a:rPr lang="fr-FR" sz="4000" b="1" dirty="0">
                <a:solidFill>
                  <a:schemeClr val="accent5"/>
                </a:solidFill>
              </a:rPr>
              <a:t>52</a:t>
            </a:r>
            <a:r>
              <a:rPr lang="fr-FR" sz="4000" b="1" noProof="0" dirty="0">
                <a:solidFill>
                  <a:schemeClr val="accent5"/>
                </a:solidFill>
              </a:rPr>
              <a:t> % </a:t>
            </a:r>
            <a:r>
              <a:rPr lang="fr-FR" sz="4000" noProof="0" dirty="0"/>
              <a:t>d’hommes </a:t>
            </a:r>
            <a:br>
              <a:rPr lang="fr-FR" sz="4000" noProof="0" dirty="0"/>
            </a:br>
            <a:r>
              <a:rPr lang="fr-FR" sz="4000" b="1" noProof="0" dirty="0">
                <a:solidFill>
                  <a:schemeClr val="accent5"/>
                </a:solidFill>
              </a:rPr>
              <a:t>savent où on peut faire un test de dépistage du VIH</a:t>
            </a:r>
            <a:r>
              <a:rPr lang="fr-FR" sz="4000" noProof="0" dirty="0"/>
              <a:t>.</a:t>
            </a:r>
          </a:p>
        </p:txBody>
      </p:sp>
    </p:spTree>
    <p:extLst>
      <p:ext uri="{BB962C8B-B14F-4D97-AF65-F5344CB8AC3E}">
        <p14:creationId xmlns:p14="http://schemas.microsoft.com/office/powerpoint/2010/main" val="424776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Test de dépistage du VIH</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0978899"/>
              </p:ext>
            </p:extLst>
          </p:nvPr>
        </p:nvGraphicFramePr>
        <p:xfrm>
          <a:off x="461963" y="1509873"/>
          <a:ext cx="8256587" cy="53481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140541"/>
            <a:ext cx="9144000" cy="369332"/>
          </a:xfrm>
          <a:prstGeom prst="rect">
            <a:avLst/>
          </a:prstGeom>
          <a:noFill/>
        </p:spPr>
        <p:txBody>
          <a:bodyPr wrap="square" rtlCol="0">
            <a:spAutoFit/>
          </a:bodyPr>
          <a:lstStyle/>
          <a:p>
            <a:pPr algn="ctr"/>
            <a:r>
              <a:rPr lang="fr-FR" i="1" dirty="0"/>
              <a:t>Pourcentage de femmes et d’hommes de 15-49 ans</a:t>
            </a:r>
          </a:p>
        </p:txBody>
      </p:sp>
    </p:spTree>
    <p:extLst>
      <p:ext uri="{BB962C8B-B14F-4D97-AF65-F5344CB8AC3E}">
        <p14:creationId xmlns:p14="http://schemas.microsoft.com/office/powerpoint/2010/main" val="1560534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Test de VIH pour les femmes enceintes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91135817"/>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1098976"/>
            <a:ext cx="9144000" cy="646331"/>
          </a:xfrm>
          <a:prstGeom prst="rect">
            <a:avLst/>
          </a:prstGeom>
          <a:noFill/>
        </p:spPr>
        <p:txBody>
          <a:bodyPr wrap="square" rtlCol="0">
            <a:spAutoFit/>
          </a:bodyPr>
          <a:lstStyle/>
          <a:p>
            <a:pPr algn="ctr"/>
            <a:r>
              <a:rPr lang="fr-FR" i="1" dirty="0"/>
              <a:t>Pourcentage de femmes de 15-49 ans ayant eu une naissance vivante au cours des 2 années précédant l’enquête</a:t>
            </a:r>
          </a:p>
        </p:txBody>
      </p:sp>
    </p:spTree>
    <p:extLst>
      <p:ext uri="{BB962C8B-B14F-4D97-AF65-F5344CB8AC3E}">
        <p14:creationId xmlns:p14="http://schemas.microsoft.com/office/powerpoint/2010/main" val="317945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5246914" cy="4152900"/>
          </a:xfrm>
        </p:spPr>
        <p:txBody>
          <a:bodyPr>
            <a:normAutofit/>
          </a:bodyPr>
          <a:lstStyle/>
          <a:p>
            <a:pPr>
              <a:buClr>
                <a:schemeClr val="tx1"/>
              </a:buClr>
            </a:pPr>
            <a:r>
              <a:rPr lang="fr-FR" sz="3400" noProof="0" dirty="0"/>
              <a:t>Connaissance du VIH</a:t>
            </a:r>
          </a:p>
          <a:p>
            <a:pPr>
              <a:buClr>
                <a:schemeClr val="tx1"/>
              </a:buClr>
            </a:pPr>
            <a:r>
              <a:rPr lang="fr-FR" sz="3400" noProof="0" dirty="0"/>
              <a:t>Comportements liés au VIH</a:t>
            </a:r>
          </a:p>
          <a:p>
            <a:pPr>
              <a:buClr>
                <a:schemeClr val="tx1"/>
              </a:buClr>
            </a:pPr>
            <a:r>
              <a:rPr lang="fr-FR" sz="3400" noProof="0" dirty="0"/>
              <a:t>Test de dépistage du VIH</a:t>
            </a:r>
          </a:p>
          <a:p>
            <a:pPr>
              <a:buClr>
                <a:schemeClr val="tx1"/>
              </a:buClr>
            </a:pPr>
            <a:r>
              <a:rPr lang="fr-FR" sz="3400" b="1" noProof="0" dirty="0">
                <a:solidFill>
                  <a:schemeClr val="accent5"/>
                </a:solidFill>
              </a:rPr>
              <a:t>VIH et la jeunesse</a:t>
            </a:r>
          </a:p>
        </p:txBody>
      </p:sp>
      <p:pic>
        <p:nvPicPr>
          <p:cNvPr id="4" name="Picture 3" descr="C:\Users\enybro\AppData\Local\Microsoft\Windows\Temporary Internet Files\Content.IE5\LRMMJ8MN\MC900432690[1].png"/>
          <p:cNvPicPr/>
          <p:nvPr/>
        </p:nvPicPr>
        <p:blipFill>
          <a:blip r:embed="rId2" cstate="print"/>
          <a:srcRect/>
          <a:stretch>
            <a:fillRect/>
          </a:stretch>
        </p:blipFill>
        <p:spPr bwMode="auto">
          <a:xfrm>
            <a:off x="5005138" y="2089159"/>
            <a:ext cx="3352797" cy="3124182"/>
          </a:xfrm>
          <a:prstGeom prst="rect">
            <a:avLst/>
          </a:prstGeom>
          <a:noFill/>
          <a:ln w="9525">
            <a:noFill/>
            <a:miter lim="800000"/>
            <a:headEnd/>
            <a:tailEnd/>
          </a:ln>
        </p:spPr>
      </p:pic>
    </p:spTree>
    <p:extLst>
      <p:ext uri="{BB962C8B-B14F-4D97-AF65-F5344CB8AC3E}">
        <p14:creationId xmlns:p14="http://schemas.microsoft.com/office/powerpoint/2010/main" val="175923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Connaissance complète sur le VIH parmi les jeunes selon le milieu de résidence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64282923"/>
              </p:ext>
            </p:extLst>
          </p:nvPr>
        </p:nvGraphicFramePr>
        <p:xfrm>
          <a:off x="461963" y="1606550"/>
          <a:ext cx="8256587"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237526"/>
            <a:ext cx="9144000" cy="369332"/>
          </a:xfrm>
          <a:prstGeom prst="rect">
            <a:avLst/>
          </a:prstGeom>
          <a:noFill/>
        </p:spPr>
        <p:txBody>
          <a:bodyPr wrap="square" rtlCol="0">
            <a:spAutoFit/>
          </a:bodyPr>
          <a:lstStyle/>
          <a:p>
            <a:pPr algn="ctr"/>
            <a:r>
              <a:rPr lang="fr-FR" i="1" dirty="0"/>
              <a:t>Pourcentage de femmes et d’hommes de 15-24 ans ayant une connaissance complète* sur le VIH </a:t>
            </a:r>
          </a:p>
        </p:txBody>
      </p:sp>
      <p:sp>
        <p:nvSpPr>
          <p:cNvPr id="5" name="TextBox 4"/>
          <p:cNvSpPr txBox="1"/>
          <p:nvPr/>
        </p:nvSpPr>
        <p:spPr>
          <a:xfrm>
            <a:off x="0" y="5980786"/>
            <a:ext cx="9143999" cy="954107"/>
          </a:xfrm>
          <a:prstGeom prst="rect">
            <a:avLst/>
          </a:prstGeom>
          <a:noFill/>
        </p:spPr>
        <p:txBody>
          <a:bodyPr wrap="square" rtlCol="0">
            <a:spAutoFit/>
          </a:bodyPr>
          <a:lstStyle/>
          <a:p>
            <a:r>
              <a:rPr lang="en-US" sz="1400" i="1" dirty="0"/>
              <a:t>*</a:t>
            </a:r>
            <a:r>
              <a:rPr lang="fr-FR" sz="1400" i="1" dirty="0"/>
              <a:t>La connaissance complète : les enquêtés qui savent que l'utilisation régulière du condom au cours des rapports sexuels et la limitation des rapports sexuels à un seul partenaire fidèle et non infecté permettent de réduire les risques de contracter le VIH, ceux qui savent qu'une personne en bonne santé peut néanmoins avoir contracté le VIH et ceux qui rejettent les deux idées locales erronées les plus courantes concernant la transmission ou la prévention du sida.</a:t>
            </a:r>
            <a:endParaRPr lang="en-US" sz="1400" i="1" dirty="0"/>
          </a:p>
        </p:txBody>
      </p:sp>
    </p:spTree>
    <p:extLst>
      <p:ext uri="{BB962C8B-B14F-4D97-AF65-F5344CB8AC3E}">
        <p14:creationId xmlns:p14="http://schemas.microsoft.com/office/powerpoint/2010/main" val="3954039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82659262"/>
              </p:ext>
            </p:extLst>
          </p:nvPr>
        </p:nvGraphicFramePr>
        <p:xfrm>
          <a:off x="333231" y="1050636"/>
          <a:ext cx="8256587" cy="593205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fr-FR" sz="4000" noProof="0" dirty="0"/>
              <a:t>Âge aux premiers rapports sexuels </a:t>
            </a:r>
            <a:br>
              <a:rPr lang="fr-FR" sz="4000" noProof="0" dirty="0"/>
            </a:br>
            <a:r>
              <a:rPr lang="fr-FR" sz="4000" noProof="0" dirty="0"/>
              <a:t>parmi les jeunes</a:t>
            </a:r>
          </a:p>
        </p:txBody>
      </p:sp>
      <p:cxnSp>
        <p:nvCxnSpPr>
          <p:cNvPr id="12" name="Straight Connector 11"/>
          <p:cNvCxnSpPr/>
          <p:nvPr/>
        </p:nvCxnSpPr>
        <p:spPr>
          <a:xfrm>
            <a:off x="740229" y="2596741"/>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50972" y="2596741"/>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946074" y="1722793"/>
            <a:ext cx="3643744" cy="923330"/>
          </a:xfrm>
          <a:prstGeom prst="rect">
            <a:avLst/>
          </a:prstGeom>
        </p:spPr>
        <p:txBody>
          <a:bodyPr wrap="square">
            <a:spAutoFit/>
          </a:bodyPr>
          <a:lstStyle/>
          <a:p>
            <a:pPr algn="ctr"/>
            <a:r>
              <a:rPr lang="fr-FR" i="1" dirty="0"/>
              <a:t>Parmi les femmes et les hommes de 18-24 ans, pourcentage ayant eu les premiers rapports sexuels :</a:t>
            </a:r>
          </a:p>
        </p:txBody>
      </p:sp>
      <p:sp>
        <p:nvSpPr>
          <p:cNvPr id="9" name="TextBox 1"/>
          <p:cNvSpPr txBox="1"/>
          <p:nvPr/>
        </p:nvSpPr>
        <p:spPr>
          <a:xfrm>
            <a:off x="732313" y="1703143"/>
            <a:ext cx="3614073" cy="8517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800" i="1" noProof="0" dirty="0"/>
              <a:t>Parmi les femmes et les hommes de 15-24 ans, pourcentage ayant eu les premiers rapports sexuels :</a:t>
            </a:r>
          </a:p>
        </p:txBody>
      </p:sp>
    </p:spTree>
    <p:extLst>
      <p:ext uri="{BB962C8B-B14F-4D97-AF65-F5344CB8AC3E}">
        <p14:creationId xmlns:p14="http://schemas.microsoft.com/office/powerpoint/2010/main" val="193083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noProof="0" dirty="0"/>
              <a:t>Partenaires sexuels multiples </a:t>
            </a:r>
            <a:br>
              <a:rPr lang="fr-FR" sz="4000" noProof="0" dirty="0"/>
            </a:br>
            <a:r>
              <a:rPr lang="fr-FR" sz="4000" noProof="0" dirty="0"/>
              <a:t>parmi les jeunes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2789161"/>
              </p:ext>
            </p:extLst>
          </p:nvPr>
        </p:nvGraphicFramePr>
        <p:xfrm>
          <a:off x="461963" y="1055914"/>
          <a:ext cx="8256587" cy="5802086"/>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740229" y="2556329"/>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50972" y="2556329"/>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724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noProof="0" dirty="0"/>
              <a:t>Rapports sexuels à hauts risques</a:t>
            </a:r>
            <a:br>
              <a:rPr lang="fr-FR" sz="3600" noProof="0" dirty="0"/>
            </a:br>
            <a:r>
              <a:rPr lang="fr-FR" sz="3600" noProof="0" dirty="0"/>
              <a:t>parmi les jeunes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9602359"/>
              </p:ext>
            </p:extLst>
          </p:nvPr>
        </p:nvGraphicFramePr>
        <p:xfrm>
          <a:off x="1" y="1055914"/>
          <a:ext cx="9144000" cy="580208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493059" y="2904536"/>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377" y="2904536"/>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12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Tendances de la possession de MIILD (MII)</a:t>
            </a:r>
            <a:endParaRPr lang="fr-FR" b="1" noProof="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70216212"/>
              </p:ext>
            </p:extLst>
          </p:nvPr>
        </p:nvGraphicFramePr>
        <p:xfrm>
          <a:off x="0" y="1425576"/>
          <a:ext cx="9143999" cy="458548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8256" y="1056243"/>
            <a:ext cx="9144000" cy="369332"/>
          </a:xfrm>
          <a:prstGeom prst="rect">
            <a:avLst/>
          </a:prstGeom>
          <a:noFill/>
        </p:spPr>
        <p:txBody>
          <a:bodyPr wrap="square" rtlCol="0">
            <a:spAutoFit/>
          </a:bodyPr>
          <a:lstStyle/>
          <a:p>
            <a:pPr algn="ctr"/>
            <a:r>
              <a:rPr lang="fr-FR" i="1" dirty="0"/>
              <a:t>Pourcentage de ménages ayant, au moins, une MIILD</a:t>
            </a:r>
          </a:p>
        </p:txBody>
      </p:sp>
      <p:sp>
        <p:nvSpPr>
          <p:cNvPr id="5" name="TextBox 4"/>
          <p:cNvSpPr txBox="1"/>
          <p:nvPr/>
        </p:nvSpPr>
        <p:spPr>
          <a:xfrm>
            <a:off x="0" y="6011059"/>
            <a:ext cx="9144000" cy="830997"/>
          </a:xfrm>
          <a:prstGeom prst="rect">
            <a:avLst/>
          </a:prstGeom>
          <a:noFill/>
        </p:spPr>
        <p:txBody>
          <a:bodyPr wrap="square" rtlCol="0">
            <a:spAutoFit/>
          </a:bodyPr>
          <a:lstStyle/>
          <a:p>
            <a:r>
              <a:rPr lang="fr-FR" sz="1600" i="1" dirty="0"/>
              <a:t>* Une MII est une moustiquaire  qui a été imprégnée industriellement par le fabricant qui ne nécessite pas de traitement supplémentaire. Correspond à la Moustiquaire Imprégnée à Longue Durée d’Action (MIILDA) utilisée dans les EDS Bénin 2006 et 2011-2012.</a:t>
            </a:r>
          </a:p>
        </p:txBody>
      </p:sp>
    </p:spTree>
    <p:extLst>
      <p:ext uri="{BB962C8B-B14F-4D97-AF65-F5344CB8AC3E}">
        <p14:creationId xmlns:p14="http://schemas.microsoft.com/office/powerpoint/2010/main" val="2576344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Test du VIH récent parmi les jeunes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5979356"/>
              </p:ext>
            </p:extLst>
          </p:nvPr>
        </p:nvGraphicFramePr>
        <p:xfrm>
          <a:off x="461963" y="1687513"/>
          <a:ext cx="8256587" cy="51704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7755" y="917897"/>
            <a:ext cx="9144000" cy="923330"/>
          </a:xfrm>
          <a:prstGeom prst="rect">
            <a:avLst/>
          </a:prstGeom>
          <a:noFill/>
        </p:spPr>
        <p:txBody>
          <a:bodyPr wrap="square" rtlCol="0">
            <a:spAutoFit/>
          </a:bodyPr>
          <a:lstStyle/>
          <a:p>
            <a:pPr algn="ctr"/>
            <a:r>
              <a:rPr lang="fr-FR" i="1" dirty="0"/>
              <a:t>Parmi les femmes et les hommes de 15-24 ans qui ont eu des rapports sexuels dans les 12 derniers mois, pourcentage ayant été testé pour le VIH au cours des 12 derniers mois et qui ont reçu les résultats du dernier test</a:t>
            </a:r>
          </a:p>
        </p:txBody>
      </p:sp>
    </p:spTree>
    <p:extLst>
      <p:ext uri="{BB962C8B-B14F-4D97-AF65-F5344CB8AC3E}">
        <p14:creationId xmlns:p14="http://schemas.microsoft.com/office/powerpoint/2010/main" val="1965781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17418"/>
          </a:xfrm>
        </p:spPr>
        <p:txBody>
          <a:bodyPr>
            <a:normAutofit/>
          </a:bodyPr>
          <a:lstStyle/>
          <a:p>
            <a:r>
              <a:rPr lang="fr-FR" noProof="0" dirty="0"/>
              <a:t>Résultats Clés</a:t>
            </a:r>
          </a:p>
        </p:txBody>
      </p:sp>
      <p:sp>
        <p:nvSpPr>
          <p:cNvPr id="3" name="Content Placeholder 2"/>
          <p:cNvSpPr>
            <a:spLocks noGrp="1"/>
          </p:cNvSpPr>
          <p:nvPr>
            <p:ph idx="1"/>
          </p:nvPr>
        </p:nvSpPr>
        <p:spPr>
          <a:xfrm>
            <a:off x="277091" y="817419"/>
            <a:ext cx="8659090" cy="5597236"/>
          </a:xfrm>
        </p:spPr>
        <p:txBody>
          <a:bodyPr>
            <a:normAutofit fontScale="85000" lnSpcReduction="20000"/>
          </a:bodyPr>
          <a:lstStyle/>
          <a:p>
            <a:pPr algn="just">
              <a:spcBef>
                <a:spcPts val="0"/>
              </a:spcBef>
              <a:spcAft>
                <a:spcPts val="1800"/>
              </a:spcAft>
              <a:buClr>
                <a:schemeClr val="tx1"/>
              </a:buClr>
            </a:pPr>
            <a:r>
              <a:rPr lang="fr-FR" b="1" dirty="0">
                <a:solidFill>
                  <a:schemeClr val="accent5"/>
                </a:solidFill>
              </a:rPr>
              <a:t>71</a:t>
            </a:r>
            <a:r>
              <a:rPr lang="fr-FR" b="1" noProof="0" dirty="0">
                <a:solidFill>
                  <a:schemeClr val="accent5"/>
                </a:solidFill>
              </a:rPr>
              <a:t> % </a:t>
            </a:r>
            <a:r>
              <a:rPr lang="fr-FR" noProof="0" dirty="0"/>
              <a:t>de la </a:t>
            </a:r>
            <a:r>
              <a:rPr lang="fr-FR" b="1" noProof="0" dirty="0">
                <a:solidFill>
                  <a:schemeClr val="accent5"/>
                </a:solidFill>
              </a:rPr>
              <a:t>population</a:t>
            </a:r>
            <a:r>
              <a:rPr lang="fr-FR" noProof="0" dirty="0"/>
              <a:t> des ménages, </a:t>
            </a:r>
            <a:r>
              <a:rPr lang="fr-FR" b="1" dirty="0">
                <a:solidFill>
                  <a:schemeClr val="accent5"/>
                </a:solidFill>
              </a:rPr>
              <a:t>76</a:t>
            </a:r>
            <a:r>
              <a:rPr lang="fr-FR" b="1" noProof="0" dirty="0">
                <a:solidFill>
                  <a:schemeClr val="accent5"/>
                </a:solidFill>
              </a:rPr>
              <a:t> % </a:t>
            </a:r>
            <a:r>
              <a:rPr lang="fr-FR" noProof="0" dirty="0"/>
              <a:t>des</a:t>
            </a:r>
            <a:r>
              <a:rPr lang="fr-FR" b="1" noProof="0" dirty="0">
                <a:solidFill>
                  <a:schemeClr val="accent5"/>
                </a:solidFill>
              </a:rPr>
              <a:t> enfants </a:t>
            </a:r>
            <a:r>
              <a:rPr lang="fr-FR" noProof="0" dirty="0"/>
              <a:t>de moins de 5 ans, et  </a:t>
            </a:r>
            <a:r>
              <a:rPr lang="fr-FR" b="1" noProof="0" dirty="0">
                <a:solidFill>
                  <a:schemeClr val="accent5"/>
                </a:solidFill>
              </a:rPr>
              <a:t>79 % </a:t>
            </a:r>
            <a:r>
              <a:rPr lang="fr-FR" dirty="0"/>
              <a:t>des</a:t>
            </a:r>
            <a:r>
              <a:rPr lang="fr-FR" noProof="0" dirty="0"/>
              <a:t> </a:t>
            </a:r>
            <a:r>
              <a:rPr lang="fr-FR" b="1" noProof="0" dirty="0">
                <a:solidFill>
                  <a:schemeClr val="accent5"/>
                </a:solidFill>
              </a:rPr>
              <a:t>femmes enceintes ont dormi sous une MII </a:t>
            </a:r>
            <a:r>
              <a:rPr lang="fr-FR" noProof="0" dirty="0"/>
              <a:t>la nuit précédant l’interview.</a:t>
            </a:r>
          </a:p>
          <a:p>
            <a:pPr algn="just">
              <a:spcBef>
                <a:spcPts val="0"/>
              </a:spcBef>
              <a:spcAft>
                <a:spcPts val="1800"/>
              </a:spcAft>
              <a:buClr>
                <a:schemeClr val="tx1"/>
              </a:buClr>
            </a:pPr>
            <a:r>
              <a:rPr lang="fr-FR" b="1" noProof="0" dirty="0">
                <a:solidFill>
                  <a:schemeClr val="accent5"/>
                </a:solidFill>
              </a:rPr>
              <a:t>Un traitement ou des conseils </a:t>
            </a:r>
            <a:r>
              <a:rPr lang="fr-FR" dirty="0"/>
              <a:t>ont été recherchés pour </a:t>
            </a:r>
            <a:r>
              <a:rPr lang="fr-FR" b="1" noProof="0" dirty="0">
                <a:solidFill>
                  <a:schemeClr val="accent5"/>
                </a:solidFill>
              </a:rPr>
              <a:t>53 % </a:t>
            </a:r>
            <a:r>
              <a:rPr lang="fr-FR" noProof="0" dirty="0"/>
              <a:t>des enfants de moins de </a:t>
            </a:r>
            <a:r>
              <a:rPr lang="fr-FR" dirty="0"/>
              <a:t>5 ans avec fièvre dans les 2 semaines précédant l’interview. </a:t>
            </a:r>
          </a:p>
          <a:p>
            <a:pPr algn="just">
              <a:spcBef>
                <a:spcPts val="0"/>
              </a:spcBef>
              <a:spcAft>
                <a:spcPts val="1800"/>
              </a:spcAft>
              <a:buClr>
                <a:schemeClr val="tx1"/>
              </a:buClr>
            </a:pPr>
            <a:r>
              <a:rPr lang="fr-FR" b="1" noProof="0" dirty="0">
                <a:solidFill>
                  <a:schemeClr val="accent5"/>
                </a:solidFill>
              </a:rPr>
              <a:t>39 % </a:t>
            </a:r>
            <a:r>
              <a:rPr lang="fr-FR" noProof="0" dirty="0"/>
              <a:t>d’enfants de 6-59 mois </a:t>
            </a:r>
            <a:r>
              <a:rPr lang="fr-FR" dirty="0"/>
              <a:t>s</a:t>
            </a:r>
            <a:r>
              <a:rPr lang="fr-FR" noProof="0" dirty="0"/>
              <a:t>ont </a:t>
            </a:r>
            <a:r>
              <a:rPr lang="fr-FR" b="1" noProof="0" dirty="0">
                <a:solidFill>
                  <a:schemeClr val="accent5"/>
                </a:solidFill>
              </a:rPr>
              <a:t>testés positifs pour le paludisme </a:t>
            </a:r>
            <a:r>
              <a:rPr lang="fr-FR" dirty="0"/>
              <a:t>selon la microscopie</a:t>
            </a:r>
            <a:r>
              <a:rPr lang="fr-FR" noProof="0" dirty="0"/>
              <a:t>.</a:t>
            </a:r>
          </a:p>
          <a:p>
            <a:pPr lvl="0" algn="just">
              <a:spcBef>
                <a:spcPts val="0"/>
              </a:spcBef>
              <a:spcAft>
                <a:spcPts val="1800"/>
              </a:spcAft>
              <a:buClr>
                <a:prstClr val="black"/>
              </a:buClr>
            </a:pPr>
            <a:r>
              <a:rPr lang="fr-FR" b="1" dirty="0">
                <a:solidFill>
                  <a:srgbClr val="177858"/>
                </a:solidFill>
              </a:rPr>
              <a:t>68 % </a:t>
            </a:r>
            <a:r>
              <a:rPr lang="fr-FR" dirty="0">
                <a:solidFill>
                  <a:prstClr val="black"/>
                </a:solidFill>
              </a:rPr>
              <a:t>de femmes et </a:t>
            </a:r>
            <a:r>
              <a:rPr lang="fr-FR" b="1" dirty="0">
                <a:solidFill>
                  <a:srgbClr val="177858"/>
                </a:solidFill>
              </a:rPr>
              <a:t>70 % </a:t>
            </a:r>
            <a:r>
              <a:rPr lang="fr-FR" dirty="0">
                <a:solidFill>
                  <a:prstClr val="black"/>
                </a:solidFill>
              </a:rPr>
              <a:t>d’hommes savent que l’on peut réduire les risques de contracter le VIH en </a:t>
            </a:r>
            <a:r>
              <a:rPr lang="fr-FR" b="1" dirty="0">
                <a:solidFill>
                  <a:srgbClr val="177858"/>
                </a:solidFill>
              </a:rPr>
              <a:t>utilisant les condoms et limitant les rapports sexuels à un seul partenaire non infecté</a:t>
            </a:r>
            <a:r>
              <a:rPr lang="fr-FR" dirty="0">
                <a:solidFill>
                  <a:prstClr val="black"/>
                </a:solidFill>
              </a:rPr>
              <a:t>.</a:t>
            </a:r>
          </a:p>
          <a:p>
            <a:pPr lvl="0" algn="just">
              <a:spcBef>
                <a:spcPts val="0"/>
              </a:spcBef>
              <a:spcAft>
                <a:spcPts val="1800"/>
              </a:spcAft>
              <a:buClr>
                <a:prstClr val="black"/>
              </a:buClr>
            </a:pPr>
            <a:r>
              <a:rPr lang="fr-FR" b="1" dirty="0">
                <a:solidFill>
                  <a:srgbClr val="177858"/>
                </a:solidFill>
              </a:rPr>
              <a:t>14 % </a:t>
            </a:r>
            <a:r>
              <a:rPr lang="fr-FR" dirty="0">
                <a:solidFill>
                  <a:prstClr val="black"/>
                </a:solidFill>
              </a:rPr>
              <a:t>de femmes et </a:t>
            </a:r>
            <a:r>
              <a:rPr lang="fr-FR" b="1" dirty="0">
                <a:solidFill>
                  <a:srgbClr val="177858"/>
                </a:solidFill>
              </a:rPr>
              <a:t>7 % </a:t>
            </a:r>
            <a:r>
              <a:rPr lang="fr-FR" dirty="0">
                <a:solidFill>
                  <a:prstClr val="black"/>
                </a:solidFill>
              </a:rPr>
              <a:t>d’hommes ont effectué un </a:t>
            </a:r>
            <a:r>
              <a:rPr lang="fr-FR" b="1" dirty="0">
                <a:solidFill>
                  <a:srgbClr val="177858"/>
                </a:solidFill>
              </a:rPr>
              <a:t>test du VIH dans les 12 derniers mois </a:t>
            </a:r>
            <a:r>
              <a:rPr lang="fr-FR" dirty="0">
                <a:solidFill>
                  <a:prstClr val="black"/>
                </a:solidFill>
              </a:rPr>
              <a:t>et ont reçu le résultat.</a:t>
            </a:r>
          </a:p>
          <a:p>
            <a:pPr lvl="0" algn="just">
              <a:spcBef>
                <a:spcPts val="0"/>
              </a:spcBef>
              <a:spcAft>
                <a:spcPts val="1800"/>
              </a:spcAft>
              <a:buClr>
                <a:prstClr val="black"/>
              </a:buClr>
            </a:pPr>
            <a:r>
              <a:rPr lang="fr-FR" b="1" dirty="0">
                <a:solidFill>
                  <a:srgbClr val="177858"/>
                </a:solidFill>
              </a:rPr>
              <a:t>15 % </a:t>
            </a:r>
            <a:r>
              <a:rPr lang="fr-FR" dirty="0">
                <a:solidFill>
                  <a:prstClr val="black"/>
                </a:solidFill>
              </a:rPr>
              <a:t>de jeunes femmes et </a:t>
            </a:r>
            <a:r>
              <a:rPr lang="fr-FR" b="1" dirty="0">
                <a:solidFill>
                  <a:srgbClr val="177858"/>
                </a:solidFill>
              </a:rPr>
              <a:t>19 % </a:t>
            </a:r>
            <a:r>
              <a:rPr lang="fr-FR" dirty="0">
                <a:solidFill>
                  <a:prstClr val="black"/>
                </a:solidFill>
              </a:rPr>
              <a:t>de jeunes hommes de 15-24 ans ont une </a:t>
            </a:r>
            <a:r>
              <a:rPr lang="fr-FR" b="1" dirty="0">
                <a:solidFill>
                  <a:srgbClr val="177858"/>
                </a:solidFill>
              </a:rPr>
              <a:t>connaissance complète sur le VIH</a:t>
            </a:r>
            <a:r>
              <a:rPr lang="fr-FR" dirty="0">
                <a:solidFill>
                  <a:prstClr val="black"/>
                </a:solidFill>
              </a:rPr>
              <a:t>. </a:t>
            </a:r>
          </a:p>
          <a:p>
            <a:pPr marL="0" indent="0" algn="just">
              <a:spcBef>
                <a:spcPts val="0"/>
              </a:spcBef>
              <a:spcAft>
                <a:spcPts val="1800"/>
              </a:spcAft>
              <a:buClr>
                <a:schemeClr val="tx1"/>
              </a:buClr>
              <a:buNone/>
            </a:pPr>
            <a:endParaRPr lang="fr-FR" noProof="0" dirty="0"/>
          </a:p>
        </p:txBody>
      </p:sp>
    </p:spTree>
    <p:extLst>
      <p:ext uri="{BB962C8B-B14F-4D97-AF65-F5344CB8AC3E}">
        <p14:creationId xmlns:p14="http://schemas.microsoft.com/office/powerpoint/2010/main" val="276490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Possession de MIILD dans le ménage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00888601"/>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1140897"/>
            <a:ext cx="9144000" cy="369332"/>
          </a:xfrm>
          <a:prstGeom prst="rect">
            <a:avLst/>
          </a:prstGeom>
          <a:noFill/>
        </p:spPr>
        <p:txBody>
          <a:bodyPr wrap="square" rtlCol="0">
            <a:spAutoFit/>
          </a:bodyPr>
          <a:lstStyle/>
          <a:p>
            <a:pPr algn="ctr"/>
            <a:r>
              <a:rPr lang="fr-FR" i="1" dirty="0"/>
              <a:t>Répartition (en %) des ménages</a:t>
            </a:r>
          </a:p>
        </p:txBody>
      </p:sp>
      <p:sp>
        <p:nvSpPr>
          <p:cNvPr id="3" name="TextBox 2"/>
          <p:cNvSpPr txBox="1"/>
          <p:nvPr/>
        </p:nvSpPr>
        <p:spPr>
          <a:xfrm>
            <a:off x="2272145" y="3205019"/>
            <a:ext cx="1699491" cy="2031325"/>
          </a:xfrm>
          <a:prstGeom prst="rect">
            <a:avLst/>
          </a:prstGeom>
          <a:noFill/>
        </p:spPr>
        <p:txBody>
          <a:bodyPr wrap="square" rtlCol="0">
            <a:spAutoFit/>
          </a:bodyPr>
          <a:lstStyle/>
          <a:p>
            <a:pPr algn="ctr"/>
            <a:r>
              <a:rPr lang="fr-FR" b="1" dirty="0"/>
              <a:t>Au moins 1 MIILD, (mais pas 1 pour chaque 2 personnes du ménage)</a:t>
            </a:r>
          </a:p>
          <a:p>
            <a:pPr algn="ctr"/>
            <a:r>
              <a:rPr lang="fr-FR" b="1" dirty="0"/>
              <a:t>31%</a:t>
            </a:r>
            <a:endParaRPr lang="en-US" b="1" dirty="0"/>
          </a:p>
        </p:txBody>
      </p:sp>
    </p:spTree>
    <p:extLst>
      <p:ext uri="{BB962C8B-B14F-4D97-AF65-F5344CB8AC3E}">
        <p14:creationId xmlns:p14="http://schemas.microsoft.com/office/powerpoint/2010/main" val="58189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Accès et utilisation des MIILD</a:t>
            </a:r>
            <a:endParaRPr lang="fr-FR"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05159419"/>
              </p:ext>
            </p:extLst>
          </p:nvPr>
        </p:nvGraphicFramePr>
        <p:xfrm>
          <a:off x="461963" y="1620982"/>
          <a:ext cx="8256587" cy="52370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8256" y="921434"/>
            <a:ext cx="9144000" cy="646331"/>
          </a:xfrm>
          <a:prstGeom prst="rect">
            <a:avLst/>
          </a:prstGeom>
          <a:noFill/>
        </p:spPr>
        <p:txBody>
          <a:bodyPr wrap="square" rtlCol="0">
            <a:spAutoFit/>
          </a:bodyPr>
          <a:lstStyle/>
          <a:p>
            <a:pPr algn="ctr"/>
            <a:r>
              <a:rPr lang="fr-FR" i="1" dirty="0"/>
              <a:t>Pourcentage de la population des ménages ayant accès à une MIILD et ayant dormi sous une MIILD la nuit avant l’interview</a:t>
            </a:r>
          </a:p>
        </p:txBody>
      </p:sp>
    </p:spTree>
    <p:extLst>
      <p:ext uri="{BB962C8B-B14F-4D97-AF65-F5344CB8AC3E}">
        <p14:creationId xmlns:p14="http://schemas.microsoft.com/office/powerpoint/2010/main" val="230798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1647"/>
          </a:xfrm>
        </p:spPr>
        <p:txBody>
          <a:bodyPr>
            <a:normAutofit fontScale="90000"/>
          </a:bodyPr>
          <a:lstStyle/>
          <a:p>
            <a:r>
              <a:rPr lang="fr-FR" sz="4000" noProof="0" dirty="0"/>
              <a:t>Tendances de l’accès et l’utilisation des MIILD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84462792"/>
              </p:ext>
            </p:extLst>
          </p:nvPr>
        </p:nvGraphicFramePr>
        <p:xfrm>
          <a:off x="461962" y="1515904"/>
          <a:ext cx="8256587" cy="43897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53171" y="2291833"/>
            <a:ext cx="1828800" cy="369332"/>
          </a:xfrm>
          <a:prstGeom prst="rect">
            <a:avLst/>
          </a:prstGeom>
          <a:noFill/>
        </p:spPr>
        <p:txBody>
          <a:bodyPr wrap="square" rtlCol="0">
            <a:spAutoFit/>
          </a:bodyPr>
          <a:lstStyle/>
          <a:p>
            <a:r>
              <a:rPr lang="fr-FR" b="1" dirty="0">
                <a:solidFill>
                  <a:schemeClr val="accent2"/>
                </a:solidFill>
              </a:rPr>
              <a:t>Accès à une MII</a:t>
            </a:r>
          </a:p>
        </p:txBody>
      </p:sp>
      <p:sp>
        <p:nvSpPr>
          <p:cNvPr id="10" name="TextBox 9"/>
          <p:cNvSpPr txBox="1"/>
          <p:nvPr/>
        </p:nvSpPr>
        <p:spPr>
          <a:xfrm>
            <a:off x="4984345" y="3526097"/>
            <a:ext cx="2792135" cy="369332"/>
          </a:xfrm>
          <a:prstGeom prst="rect">
            <a:avLst/>
          </a:prstGeom>
          <a:noFill/>
        </p:spPr>
        <p:txBody>
          <a:bodyPr wrap="square" rtlCol="0">
            <a:spAutoFit/>
          </a:bodyPr>
          <a:lstStyle/>
          <a:p>
            <a:r>
              <a:rPr lang="fr-FR" b="1" dirty="0">
                <a:solidFill>
                  <a:schemeClr val="accent6"/>
                </a:solidFill>
              </a:rPr>
              <a:t>Ayant dormi sous une MII</a:t>
            </a:r>
          </a:p>
        </p:txBody>
      </p:sp>
      <p:sp>
        <p:nvSpPr>
          <p:cNvPr id="7" name="TextBox 6"/>
          <p:cNvSpPr txBox="1"/>
          <p:nvPr/>
        </p:nvSpPr>
        <p:spPr>
          <a:xfrm>
            <a:off x="18256" y="852159"/>
            <a:ext cx="9144000" cy="646331"/>
          </a:xfrm>
          <a:prstGeom prst="rect">
            <a:avLst/>
          </a:prstGeom>
          <a:noFill/>
        </p:spPr>
        <p:txBody>
          <a:bodyPr wrap="square" rtlCol="0">
            <a:spAutoFit/>
          </a:bodyPr>
          <a:lstStyle/>
          <a:p>
            <a:pPr algn="ctr"/>
            <a:r>
              <a:rPr lang="fr-FR" i="1" dirty="0"/>
              <a:t>Pourcentage de la population des ménages ayant accès à une MIILD et ayant dormi sous une MIILD la nuit avant l’interview</a:t>
            </a:r>
          </a:p>
        </p:txBody>
      </p:sp>
      <p:sp>
        <p:nvSpPr>
          <p:cNvPr id="11" name="TextBox 4"/>
          <p:cNvSpPr txBox="1"/>
          <p:nvPr/>
        </p:nvSpPr>
        <p:spPr>
          <a:xfrm>
            <a:off x="18256" y="6027003"/>
            <a:ext cx="9144000" cy="830997"/>
          </a:xfrm>
          <a:prstGeom prst="rect">
            <a:avLst/>
          </a:prstGeom>
          <a:noFill/>
        </p:spPr>
        <p:txBody>
          <a:bodyPr wrap="square" rtlCol="0">
            <a:spAutoFit/>
          </a:bodyPr>
          <a:lstStyle/>
          <a:p>
            <a:pPr lvl="0"/>
            <a:r>
              <a:rPr lang="fr-FR" sz="1600" i="1" dirty="0"/>
              <a:t>* </a:t>
            </a:r>
            <a:r>
              <a:rPr lang="fr-FR" sz="1600" i="1" dirty="0">
                <a:solidFill>
                  <a:prstClr val="black"/>
                </a:solidFill>
              </a:rPr>
              <a:t>Une MII est une moustiquaire  qui a été imprégnée industriellement par le fabricant qui ne nécessite pas de traitement supplémentaire. Correspond à la Moustiquaire Imprégnée à Longue Durée d’Action (MIILDA) utilisée dans les EDS Bénin 2006 et 2011-2012.</a:t>
            </a:r>
          </a:p>
        </p:txBody>
      </p:sp>
    </p:spTree>
    <p:extLst>
      <p:ext uri="{BB962C8B-B14F-4D97-AF65-F5344CB8AC3E}">
        <p14:creationId xmlns:p14="http://schemas.microsoft.com/office/powerpoint/2010/main" val="216886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Utilisation des MII</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62643374"/>
              </p:ext>
            </p:extLst>
          </p:nvPr>
        </p:nvGraphicFramePr>
        <p:xfrm>
          <a:off x="0" y="1979572"/>
          <a:ext cx="9143999" cy="48784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04342" y="1056243"/>
            <a:ext cx="7682460" cy="646331"/>
          </a:xfrm>
          <a:prstGeom prst="rect">
            <a:avLst/>
          </a:prstGeom>
          <a:noFill/>
        </p:spPr>
        <p:txBody>
          <a:bodyPr wrap="square" rtlCol="0">
            <a:spAutoFit/>
          </a:bodyPr>
          <a:lstStyle/>
          <a:p>
            <a:pPr algn="ctr"/>
            <a:r>
              <a:rPr lang="fr-FR" i="1" dirty="0"/>
              <a:t>Pourcentage ayant dormi sous une MIILD la nuit avant l’interview parmi les</a:t>
            </a:r>
            <a:br>
              <a:rPr lang="fr-FR" i="1" dirty="0"/>
            </a:br>
            <a:r>
              <a:rPr lang="fr-FR" b="1" i="1" dirty="0"/>
              <a:t>ménages ayant au moins 1 MIILD</a:t>
            </a:r>
          </a:p>
        </p:txBody>
      </p:sp>
      <p:cxnSp>
        <p:nvCxnSpPr>
          <p:cNvPr id="12" name="Straight Connector 11"/>
          <p:cNvCxnSpPr>
            <a:cxnSpLocks/>
          </p:cNvCxnSpPr>
          <p:nvPr/>
        </p:nvCxnSpPr>
        <p:spPr>
          <a:xfrm>
            <a:off x="1004341" y="1970312"/>
            <a:ext cx="7682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1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26871" y="863149"/>
            <a:ext cx="4923724" cy="6140041"/>
            <a:chOff x="1211" y="0"/>
            <a:chExt cx="3338" cy="4320"/>
          </a:xfrm>
        </p:grpSpPr>
        <p:sp>
          <p:nvSpPr>
            <p:cNvPr id="33"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3"/>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34"/>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35"/>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36"/>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7"/>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8"/>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39"/>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40"/>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41"/>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42"/>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44"/>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0" y="0"/>
            <a:ext cx="9144000" cy="951827"/>
          </a:xfrm>
        </p:spPr>
        <p:txBody>
          <a:bodyPr>
            <a:normAutofit/>
          </a:bodyPr>
          <a:lstStyle/>
          <a:p>
            <a:r>
              <a:rPr lang="fr-FR" sz="2800" dirty="0"/>
              <a:t>L’utilisation des MIILD par les enfants selon le département</a:t>
            </a:r>
            <a:endParaRPr lang="fr-FR" sz="2800" noProof="0" dirty="0"/>
          </a:p>
        </p:txBody>
      </p:sp>
      <p:sp>
        <p:nvSpPr>
          <p:cNvPr id="4" name="TextBox 3"/>
          <p:cNvSpPr txBox="1"/>
          <p:nvPr/>
        </p:nvSpPr>
        <p:spPr>
          <a:xfrm>
            <a:off x="-24785" y="801440"/>
            <a:ext cx="9144000" cy="369332"/>
          </a:xfrm>
          <a:prstGeom prst="rect">
            <a:avLst/>
          </a:prstGeom>
          <a:noFill/>
        </p:spPr>
        <p:txBody>
          <a:bodyPr wrap="square" rtlCol="0">
            <a:spAutoFit/>
          </a:bodyPr>
          <a:lstStyle/>
          <a:p>
            <a:pPr algn="ctr"/>
            <a:r>
              <a:rPr lang="fr-FR" i="1" dirty="0"/>
              <a:t>Pourcentage d’enfants de moins de 5 ans ayant dormi sous une MII la nuit avant l’enquête</a:t>
            </a:r>
          </a:p>
        </p:txBody>
      </p:sp>
      <p:sp>
        <p:nvSpPr>
          <p:cNvPr id="5" name="TextBox 4"/>
          <p:cNvSpPr txBox="1"/>
          <p:nvPr/>
        </p:nvSpPr>
        <p:spPr>
          <a:xfrm>
            <a:off x="6966857" y="1872343"/>
            <a:ext cx="1774372" cy="1077218"/>
          </a:xfrm>
          <a:prstGeom prst="rect">
            <a:avLst/>
          </a:prstGeom>
          <a:noFill/>
        </p:spPr>
        <p:txBody>
          <a:bodyPr wrap="square" rtlCol="0">
            <a:spAutoFit/>
          </a:bodyPr>
          <a:lstStyle/>
          <a:p>
            <a:pPr algn="ctr"/>
            <a:r>
              <a:rPr lang="en-US" sz="3200" b="1" dirty="0"/>
              <a:t>Benin</a:t>
            </a:r>
          </a:p>
          <a:p>
            <a:pPr algn="ctr"/>
            <a:r>
              <a:rPr lang="en-US" sz="3200" b="1" dirty="0"/>
              <a:t>76 %</a:t>
            </a:r>
          </a:p>
        </p:txBody>
      </p:sp>
      <p:sp>
        <p:nvSpPr>
          <p:cNvPr id="20" name="TextBox 19"/>
          <p:cNvSpPr txBox="1"/>
          <p:nvPr/>
        </p:nvSpPr>
        <p:spPr>
          <a:xfrm>
            <a:off x="3739475" y="6505577"/>
            <a:ext cx="1508442" cy="369332"/>
          </a:xfrm>
          <a:prstGeom prst="rect">
            <a:avLst/>
          </a:prstGeom>
          <a:noFill/>
        </p:spPr>
        <p:txBody>
          <a:bodyPr wrap="square" rtlCol="0">
            <a:spAutoFit/>
          </a:bodyPr>
          <a:lstStyle/>
          <a:p>
            <a:pPr algn="ctr"/>
            <a:r>
              <a:rPr lang="en-US" dirty="0"/>
              <a:t>Littoral 86%</a:t>
            </a:r>
          </a:p>
        </p:txBody>
      </p:sp>
      <p:sp>
        <p:nvSpPr>
          <p:cNvPr id="21" name="TextBox 20"/>
          <p:cNvSpPr txBox="1"/>
          <p:nvPr/>
        </p:nvSpPr>
        <p:spPr>
          <a:xfrm>
            <a:off x="5177522" y="6334780"/>
            <a:ext cx="1379593" cy="369332"/>
          </a:xfrm>
          <a:prstGeom prst="rect">
            <a:avLst/>
          </a:prstGeom>
          <a:noFill/>
        </p:spPr>
        <p:txBody>
          <a:bodyPr wrap="square" rtlCol="0">
            <a:spAutoFit/>
          </a:bodyPr>
          <a:lstStyle/>
          <a:p>
            <a:pPr algn="ctr"/>
            <a:r>
              <a:rPr lang="en-US" dirty="0" err="1"/>
              <a:t>Ouémé</a:t>
            </a:r>
            <a:r>
              <a:rPr lang="en-US" dirty="0"/>
              <a:t> 73%</a:t>
            </a:r>
          </a:p>
        </p:txBody>
      </p:sp>
      <p:sp>
        <p:nvSpPr>
          <p:cNvPr id="22" name="TextBox 21"/>
          <p:cNvSpPr txBox="1"/>
          <p:nvPr/>
        </p:nvSpPr>
        <p:spPr>
          <a:xfrm>
            <a:off x="2393065" y="5722953"/>
            <a:ext cx="1337773" cy="369332"/>
          </a:xfrm>
          <a:prstGeom prst="rect">
            <a:avLst/>
          </a:prstGeom>
          <a:noFill/>
        </p:spPr>
        <p:txBody>
          <a:bodyPr wrap="square" rtlCol="0">
            <a:spAutoFit/>
          </a:bodyPr>
          <a:lstStyle/>
          <a:p>
            <a:pPr algn="ctr"/>
            <a:r>
              <a:rPr lang="en-US" dirty="0" err="1"/>
              <a:t>Couffo</a:t>
            </a:r>
            <a:r>
              <a:rPr lang="en-US" dirty="0"/>
              <a:t> 79%</a:t>
            </a:r>
          </a:p>
        </p:txBody>
      </p:sp>
      <p:sp>
        <p:nvSpPr>
          <p:cNvPr id="23" name="TextBox 22"/>
          <p:cNvSpPr txBox="1"/>
          <p:nvPr/>
        </p:nvSpPr>
        <p:spPr>
          <a:xfrm>
            <a:off x="3874727" y="5958599"/>
            <a:ext cx="1181366" cy="646331"/>
          </a:xfrm>
          <a:prstGeom prst="rect">
            <a:avLst/>
          </a:prstGeom>
          <a:noFill/>
        </p:spPr>
        <p:txBody>
          <a:bodyPr wrap="square" rtlCol="0">
            <a:spAutoFit/>
          </a:bodyPr>
          <a:lstStyle/>
          <a:p>
            <a:pPr algn="ctr"/>
            <a:r>
              <a:rPr lang="en-US" dirty="0" err="1"/>
              <a:t>Atlantique</a:t>
            </a:r>
            <a:endParaRPr lang="en-US" dirty="0"/>
          </a:p>
          <a:p>
            <a:pPr algn="ctr"/>
            <a:r>
              <a:rPr lang="en-US" dirty="0"/>
              <a:t>86%</a:t>
            </a:r>
          </a:p>
        </p:txBody>
      </p:sp>
      <p:sp>
        <p:nvSpPr>
          <p:cNvPr id="24" name="TextBox 23"/>
          <p:cNvSpPr txBox="1"/>
          <p:nvPr/>
        </p:nvSpPr>
        <p:spPr>
          <a:xfrm>
            <a:off x="2430277" y="6385688"/>
            <a:ext cx="1348496" cy="369332"/>
          </a:xfrm>
          <a:prstGeom prst="rect">
            <a:avLst/>
          </a:prstGeom>
          <a:noFill/>
        </p:spPr>
        <p:txBody>
          <a:bodyPr wrap="square" rtlCol="0">
            <a:spAutoFit/>
          </a:bodyPr>
          <a:lstStyle/>
          <a:p>
            <a:pPr algn="ctr"/>
            <a:r>
              <a:rPr lang="en-US" dirty="0"/>
              <a:t>Mono 87%</a:t>
            </a:r>
          </a:p>
        </p:txBody>
      </p:sp>
      <p:sp>
        <p:nvSpPr>
          <p:cNvPr id="25" name="TextBox 24"/>
          <p:cNvSpPr txBox="1"/>
          <p:nvPr/>
        </p:nvSpPr>
        <p:spPr>
          <a:xfrm>
            <a:off x="5247917" y="5497627"/>
            <a:ext cx="1309198" cy="646331"/>
          </a:xfrm>
          <a:prstGeom prst="rect">
            <a:avLst/>
          </a:prstGeom>
          <a:noFill/>
        </p:spPr>
        <p:txBody>
          <a:bodyPr wrap="square" rtlCol="0">
            <a:spAutoFit/>
          </a:bodyPr>
          <a:lstStyle/>
          <a:p>
            <a:pPr algn="ctr"/>
            <a:r>
              <a:rPr lang="en-US" dirty="0"/>
              <a:t>Plateau 80%</a:t>
            </a:r>
          </a:p>
        </p:txBody>
      </p:sp>
      <p:sp>
        <p:nvSpPr>
          <p:cNvPr id="26" name="TextBox 25"/>
          <p:cNvSpPr txBox="1"/>
          <p:nvPr/>
        </p:nvSpPr>
        <p:spPr>
          <a:xfrm>
            <a:off x="3983962" y="5402271"/>
            <a:ext cx="890899" cy="646331"/>
          </a:xfrm>
          <a:prstGeom prst="rect">
            <a:avLst/>
          </a:prstGeom>
          <a:noFill/>
        </p:spPr>
        <p:txBody>
          <a:bodyPr wrap="square" rtlCol="0">
            <a:spAutoFit/>
          </a:bodyPr>
          <a:lstStyle/>
          <a:p>
            <a:pPr algn="ctr"/>
            <a:r>
              <a:rPr lang="en-US" dirty="0"/>
              <a:t>Zou</a:t>
            </a:r>
          </a:p>
          <a:p>
            <a:pPr algn="ctr"/>
            <a:r>
              <a:rPr lang="en-US" dirty="0"/>
              <a:t>85%</a:t>
            </a:r>
          </a:p>
        </p:txBody>
      </p:sp>
      <p:sp>
        <p:nvSpPr>
          <p:cNvPr id="27" name="TextBox 26"/>
          <p:cNvSpPr txBox="1"/>
          <p:nvPr/>
        </p:nvSpPr>
        <p:spPr>
          <a:xfrm>
            <a:off x="4004630" y="4535439"/>
            <a:ext cx="947989" cy="646331"/>
          </a:xfrm>
          <a:prstGeom prst="rect">
            <a:avLst/>
          </a:prstGeom>
          <a:noFill/>
        </p:spPr>
        <p:txBody>
          <a:bodyPr wrap="square" rtlCol="0">
            <a:spAutoFit/>
          </a:bodyPr>
          <a:lstStyle/>
          <a:p>
            <a:pPr algn="ctr"/>
            <a:r>
              <a:rPr lang="en-US" dirty="0" err="1">
                <a:solidFill>
                  <a:schemeClr val="bg1"/>
                </a:solidFill>
              </a:rPr>
              <a:t>Collines</a:t>
            </a:r>
            <a:endParaRPr lang="en-US" dirty="0">
              <a:solidFill>
                <a:schemeClr val="bg1"/>
              </a:solidFill>
            </a:endParaRPr>
          </a:p>
          <a:p>
            <a:pPr algn="ctr"/>
            <a:r>
              <a:rPr lang="en-US" dirty="0">
                <a:solidFill>
                  <a:schemeClr val="bg1"/>
                </a:solidFill>
              </a:rPr>
              <a:t>70%</a:t>
            </a:r>
          </a:p>
        </p:txBody>
      </p:sp>
      <p:sp>
        <p:nvSpPr>
          <p:cNvPr id="28" name="TextBox 27"/>
          <p:cNvSpPr txBox="1"/>
          <p:nvPr/>
        </p:nvSpPr>
        <p:spPr>
          <a:xfrm>
            <a:off x="3613304" y="3470664"/>
            <a:ext cx="890899" cy="646331"/>
          </a:xfrm>
          <a:prstGeom prst="rect">
            <a:avLst/>
          </a:prstGeom>
          <a:noFill/>
        </p:spPr>
        <p:txBody>
          <a:bodyPr wrap="square" rtlCol="0">
            <a:spAutoFit/>
          </a:bodyPr>
          <a:lstStyle/>
          <a:p>
            <a:pPr algn="ctr"/>
            <a:r>
              <a:rPr lang="en-US" dirty="0">
                <a:solidFill>
                  <a:schemeClr val="bg1"/>
                </a:solidFill>
              </a:rPr>
              <a:t>Donga</a:t>
            </a:r>
          </a:p>
          <a:p>
            <a:pPr algn="ctr"/>
            <a:r>
              <a:rPr lang="en-US" dirty="0">
                <a:solidFill>
                  <a:schemeClr val="bg1"/>
                </a:solidFill>
              </a:rPr>
              <a:t>70%</a:t>
            </a:r>
          </a:p>
        </p:txBody>
      </p:sp>
      <p:sp>
        <p:nvSpPr>
          <p:cNvPr id="29" name="TextBox 28"/>
          <p:cNvSpPr txBox="1"/>
          <p:nvPr/>
        </p:nvSpPr>
        <p:spPr>
          <a:xfrm>
            <a:off x="4588733" y="3220520"/>
            <a:ext cx="890899" cy="646331"/>
          </a:xfrm>
          <a:prstGeom prst="rect">
            <a:avLst/>
          </a:prstGeom>
          <a:noFill/>
        </p:spPr>
        <p:txBody>
          <a:bodyPr wrap="square" rtlCol="0">
            <a:spAutoFit/>
          </a:bodyPr>
          <a:lstStyle/>
          <a:p>
            <a:pPr algn="ctr"/>
            <a:r>
              <a:rPr lang="en-US" dirty="0" err="1">
                <a:solidFill>
                  <a:schemeClr val="bg1"/>
                </a:solidFill>
              </a:rPr>
              <a:t>Borgou</a:t>
            </a:r>
            <a:endParaRPr lang="en-US" dirty="0">
              <a:solidFill>
                <a:schemeClr val="bg1"/>
              </a:solidFill>
            </a:endParaRPr>
          </a:p>
          <a:p>
            <a:pPr algn="ctr"/>
            <a:r>
              <a:rPr lang="en-US" dirty="0">
                <a:solidFill>
                  <a:schemeClr val="bg1"/>
                </a:solidFill>
              </a:rPr>
              <a:t>70%</a:t>
            </a:r>
          </a:p>
        </p:txBody>
      </p:sp>
      <p:sp>
        <p:nvSpPr>
          <p:cNvPr id="30" name="TextBox 29"/>
          <p:cNvSpPr txBox="1"/>
          <p:nvPr/>
        </p:nvSpPr>
        <p:spPr>
          <a:xfrm>
            <a:off x="3433858" y="2323254"/>
            <a:ext cx="999597" cy="646331"/>
          </a:xfrm>
          <a:prstGeom prst="rect">
            <a:avLst/>
          </a:prstGeom>
          <a:noFill/>
        </p:spPr>
        <p:txBody>
          <a:bodyPr wrap="square" rtlCol="0">
            <a:spAutoFit/>
          </a:bodyPr>
          <a:lstStyle/>
          <a:p>
            <a:pPr algn="ctr"/>
            <a:r>
              <a:rPr lang="en-US" dirty="0" err="1">
                <a:solidFill>
                  <a:schemeClr val="bg1"/>
                </a:solidFill>
              </a:rPr>
              <a:t>Atacora</a:t>
            </a:r>
            <a:endParaRPr lang="en-US" dirty="0">
              <a:solidFill>
                <a:schemeClr val="bg1"/>
              </a:solidFill>
            </a:endParaRPr>
          </a:p>
          <a:p>
            <a:pPr algn="ctr"/>
            <a:r>
              <a:rPr lang="en-US" dirty="0">
                <a:solidFill>
                  <a:schemeClr val="bg1"/>
                </a:solidFill>
              </a:rPr>
              <a:t>72%</a:t>
            </a:r>
          </a:p>
        </p:txBody>
      </p:sp>
      <p:sp>
        <p:nvSpPr>
          <p:cNvPr id="31" name="TextBox 30"/>
          <p:cNvSpPr txBox="1"/>
          <p:nvPr/>
        </p:nvSpPr>
        <p:spPr>
          <a:xfrm>
            <a:off x="4547215" y="1814336"/>
            <a:ext cx="1116379" cy="646331"/>
          </a:xfrm>
          <a:prstGeom prst="rect">
            <a:avLst/>
          </a:prstGeom>
          <a:noFill/>
        </p:spPr>
        <p:txBody>
          <a:bodyPr wrap="square" rtlCol="0">
            <a:spAutoFit/>
          </a:bodyPr>
          <a:lstStyle/>
          <a:p>
            <a:pPr algn="ctr"/>
            <a:r>
              <a:rPr lang="en-US" dirty="0" err="1">
                <a:solidFill>
                  <a:schemeClr val="bg1"/>
                </a:solidFill>
              </a:rPr>
              <a:t>Alibori</a:t>
            </a:r>
            <a:endParaRPr lang="en-US" dirty="0">
              <a:solidFill>
                <a:schemeClr val="bg1"/>
              </a:solidFill>
            </a:endParaRPr>
          </a:p>
          <a:p>
            <a:pPr algn="ctr"/>
            <a:r>
              <a:rPr lang="en-US" dirty="0">
                <a:solidFill>
                  <a:schemeClr val="bg1"/>
                </a:solidFill>
              </a:rPr>
              <a:t>69%</a:t>
            </a:r>
          </a:p>
        </p:txBody>
      </p:sp>
      <p:cxnSp>
        <p:nvCxnSpPr>
          <p:cNvPr id="46" name="Straight Connector 45"/>
          <p:cNvCxnSpPr/>
          <p:nvPr/>
        </p:nvCxnSpPr>
        <p:spPr>
          <a:xfrm flipH="1">
            <a:off x="3613304" y="6379947"/>
            <a:ext cx="445449" cy="87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38213" y="5925310"/>
            <a:ext cx="343966" cy="17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989947" y="5862592"/>
            <a:ext cx="635909" cy="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95996" y="6403697"/>
            <a:ext cx="281526" cy="115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14044"/>
      </p:ext>
    </p:extLst>
  </p:cSld>
  <p:clrMapOvr>
    <a:masterClrMapping/>
  </p:clrMapOvr>
</p:sld>
</file>

<file path=ppt/theme/theme1.xml><?xml version="1.0" encoding="utf-8"?>
<a:theme xmlns:a="http://schemas.openxmlformats.org/drawingml/2006/main" name="Office Theme">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Lesotho DHS KIR">
      <a:dk1>
        <a:sysClr val="windowText" lastClr="000000"/>
      </a:dk1>
      <a:lt1>
        <a:srgbClr val="000000"/>
      </a:lt1>
      <a:dk2>
        <a:srgbClr val="FFFFFF"/>
      </a:dk2>
      <a:lt2>
        <a:srgbClr val="FFFFFF"/>
      </a:lt2>
      <a:accent1>
        <a:srgbClr val="009B50"/>
      </a:accent1>
      <a:accent2>
        <a:srgbClr val="0036AF"/>
      </a:accent2>
      <a:accent3>
        <a:srgbClr val="4365AD"/>
      </a:accent3>
      <a:accent4>
        <a:srgbClr val="E0C399"/>
      </a:accent4>
      <a:accent5>
        <a:srgbClr val="D14020"/>
      </a:accent5>
      <a:accent6>
        <a:srgbClr val="000000"/>
      </a:accent6>
      <a:hlink>
        <a:srgbClr val="000000"/>
      </a:hlink>
      <a:folHlink>
        <a:srgbClr val="5959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3610</TotalTime>
  <Words>1753</Words>
  <Application>Microsoft Office PowerPoint</Application>
  <PresentationFormat>Affichage à l'écran (4:3)</PresentationFormat>
  <Paragraphs>240</Paragraphs>
  <Slides>41</Slides>
  <Notes>17</Notes>
  <HiddenSlides>0</HiddenSlides>
  <MMClips>0</MMClips>
  <ScaleCrop>false</ScaleCrop>
  <HeadingPairs>
    <vt:vector size="6" baseType="variant">
      <vt:variant>
        <vt:lpstr>Polices utilisées</vt:lpstr>
      </vt:variant>
      <vt:variant>
        <vt:i4>2</vt:i4>
      </vt:variant>
      <vt:variant>
        <vt:lpstr>Thème</vt:lpstr>
      </vt:variant>
      <vt:variant>
        <vt:i4>3</vt:i4>
      </vt:variant>
      <vt:variant>
        <vt:lpstr>Titres des diapositives</vt:lpstr>
      </vt:variant>
      <vt:variant>
        <vt:i4>41</vt:i4>
      </vt:variant>
    </vt:vector>
  </HeadingPairs>
  <TitlesOfParts>
    <vt:vector size="46" baseType="lpstr">
      <vt:lpstr>Arial</vt:lpstr>
      <vt:lpstr>Calibri</vt:lpstr>
      <vt:lpstr>Office Theme</vt:lpstr>
      <vt:lpstr>Custom Design</vt:lpstr>
      <vt:lpstr>1_Office Theme</vt:lpstr>
      <vt:lpstr>Présentation PowerPoint</vt:lpstr>
      <vt:lpstr>Présentation PowerPoint</vt:lpstr>
      <vt:lpstr>Possession de MIILD (MII) selon le département</vt:lpstr>
      <vt:lpstr>Tendances de la possession de MIILD (MII)</vt:lpstr>
      <vt:lpstr>Possession de MIILD dans le ménage</vt:lpstr>
      <vt:lpstr>Accès et utilisation des MIILD</vt:lpstr>
      <vt:lpstr>Tendances de l’accès et l’utilisation des MIILD</vt:lpstr>
      <vt:lpstr>Utilisation des MII</vt:lpstr>
      <vt:lpstr>L’utilisation des MIILD par les enfants selon le département</vt:lpstr>
      <vt:lpstr>Tendances de l’utilisation des MII par les enfants et les femmes enceintes</vt:lpstr>
      <vt:lpstr>Présentation PowerPoint</vt:lpstr>
      <vt:lpstr>Présentation PowerPoint</vt:lpstr>
      <vt:lpstr>Tendances du TPIg</vt:lpstr>
      <vt:lpstr>Présentation PowerPoint</vt:lpstr>
      <vt:lpstr>Fièvre chez les enfants</vt:lpstr>
      <vt:lpstr>Types d’antipaludiques utilisés</vt:lpstr>
      <vt:lpstr>Présentation PowerPoint</vt:lpstr>
      <vt:lpstr>Couverture des tests</vt:lpstr>
      <vt:lpstr>Faible Taux d’hémoglobine selon l’âge</vt:lpstr>
      <vt:lpstr>Faible taux  d’hémoglobine selon le département</vt:lpstr>
      <vt:lpstr>Prévalence du paludisme selon le milieu de résidence</vt:lpstr>
      <vt:lpstr>Prévalence du paludisme selon le département</vt:lpstr>
      <vt:lpstr>Présentation PowerPoint</vt:lpstr>
      <vt:lpstr>Présentation PowerPoint</vt:lpstr>
      <vt:lpstr>Connaissance des moyens de prévention du VIH</vt:lpstr>
      <vt:lpstr>Croyances sur le VIH/sida</vt:lpstr>
      <vt:lpstr>Connaissance de la prévention de la transmission du VIH de la mère à l’enfant (TME)</vt:lpstr>
      <vt:lpstr>Présentation PowerPoint</vt:lpstr>
      <vt:lpstr>Attitudes discriminatoires à l’égard des personnes vivant avec le VIH</vt:lpstr>
      <vt:lpstr>Partenaires sexuels multiples</vt:lpstr>
      <vt:lpstr>Présentation PowerPoint</vt:lpstr>
      <vt:lpstr>Présentation PowerPoint</vt:lpstr>
      <vt:lpstr>Test de dépistage du VIH</vt:lpstr>
      <vt:lpstr>Test de VIH pour les femmes enceintes</vt:lpstr>
      <vt:lpstr>Présentation PowerPoint</vt:lpstr>
      <vt:lpstr>Connaissance complète sur le VIH parmi les jeunes selon le milieu de résidence</vt:lpstr>
      <vt:lpstr>Âge aux premiers rapports sexuels  parmi les jeunes</vt:lpstr>
      <vt:lpstr>Partenaires sexuels multiples  parmi les jeunes</vt:lpstr>
      <vt:lpstr>Rapports sexuels à hauts risques parmi les jeunes</vt:lpstr>
      <vt:lpstr>Test du VIH récent parmi les jeunes</vt:lpstr>
      <vt:lpstr>Résultats Clés</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and Methodology_American English</dc:title>
  <dc:creator>Zweimueller, Sally</dc:creator>
  <cp:lastModifiedBy>ICF Benin</cp:lastModifiedBy>
  <cp:revision>310</cp:revision>
  <dcterms:created xsi:type="dcterms:W3CDTF">2017-05-18T16:43:03Z</dcterms:created>
  <dcterms:modified xsi:type="dcterms:W3CDTF">2019-04-01T11:34:55Z</dcterms:modified>
</cp:coreProperties>
</file>